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04" r:id="rId2"/>
  </p:sldMasterIdLst>
  <p:notesMasterIdLst>
    <p:notesMasterId r:id="rId17"/>
  </p:notesMasterIdLst>
  <p:handoutMasterIdLst>
    <p:handoutMasterId r:id="rId18"/>
  </p:handoutMasterIdLst>
  <p:sldIdLst>
    <p:sldId id="256" r:id="rId3"/>
    <p:sldId id="539" r:id="rId4"/>
    <p:sldId id="571" r:id="rId5"/>
    <p:sldId id="572" r:id="rId6"/>
    <p:sldId id="573" r:id="rId7"/>
    <p:sldId id="574" r:id="rId8"/>
    <p:sldId id="569" r:id="rId9"/>
    <p:sldId id="576" r:id="rId10"/>
    <p:sldId id="575" r:id="rId11"/>
    <p:sldId id="570" r:id="rId12"/>
    <p:sldId id="577" r:id="rId13"/>
    <p:sldId id="566" r:id="rId14"/>
    <p:sldId id="568" r:id="rId15"/>
    <p:sldId id="57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3838"/>
    <a:srgbClr val="F41E42"/>
    <a:srgbClr val="FA8606"/>
    <a:srgbClr val="3D3D3D"/>
    <a:srgbClr val="30303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75" autoAdjust="0"/>
    <p:restoredTop sz="94599" autoAdjust="0"/>
  </p:normalViewPr>
  <p:slideViewPr>
    <p:cSldViewPr>
      <p:cViewPr varScale="1">
        <p:scale>
          <a:sx n="88" d="100"/>
          <a:sy n="88" d="100"/>
        </p:scale>
        <p:origin x="-121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5226"/>
    </p:cViewPr>
  </p:sorterViewPr>
  <p:notesViewPr>
    <p:cSldViewPr>
      <p:cViewPr varScale="1">
        <p:scale>
          <a:sx n="52" d="100"/>
          <a:sy n="52" d="100"/>
        </p:scale>
        <p:origin x="-283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8A70AEF-20F4-4646-8068-5016A3A0518E}" type="datetimeFigureOut">
              <a:rPr lang="it-IT"/>
              <a:pPr>
                <a:defRPr/>
              </a:pPr>
              <a:t>03/07/2018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490580-3F0D-4D58-B617-2C8C2E2AE5F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B1A5748-CA46-431D-9348-F82328D173A6}" type="datetimeFigureOut">
              <a:rPr lang="en-US"/>
              <a:pPr>
                <a:defRPr/>
              </a:pPr>
              <a:t>7/3/2018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6235C38-A14F-460D-B4D0-6FE3794909C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2DC806B7-9CD2-492A-B777-96097B247625}" type="slidenum">
              <a:rPr lang="en-US" altLang="it-IT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it-IT" smtClean="0">
              <a:latin typeface="Calibri" pitchFamily="34" charset="0"/>
            </a:endParaRPr>
          </a:p>
        </p:txBody>
      </p:sp>
      <p:sp>
        <p:nvSpPr>
          <p:cNvPr id="18437" name="Segnaposto piè di pagina 4"/>
          <p:cNvSpPr>
            <a:spLocks noGrp="1"/>
          </p:cNvSpPr>
          <p:nvPr>
            <p:ph type="ftr" sz="quarter" idx="4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it-IT" altLang="it-IT" smtClean="0">
              <a:latin typeface="Calibri" pitchFamily="34" charset="0"/>
            </a:endParaRPr>
          </a:p>
        </p:txBody>
      </p:sp>
      <p:sp>
        <p:nvSpPr>
          <p:cNvPr id="18438" name="Segnaposto intestazione 5"/>
          <p:cNvSpPr>
            <a:spLocks noGrp="1"/>
          </p:cNvSpPr>
          <p:nvPr>
            <p:ph type="hdr" sz="quarter"/>
          </p:nvPr>
        </p:nvSpPr>
        <p:spPr bwMode="auto">
          <a:extLst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it-IT" altLang="it-IT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F105B-0EF2-47EF-9176-B8EB765F7B36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F105B-0EF2-47EF-9176-B8EB765F7B36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45A1B8BE-6C22-415E-B585-E1D791ECD466}" type="slidenum">
              <a:rPr lang="en-US" altLang="it-IT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altLang="it-IT" smtClean="0">
              <a:latin typeface="Calibri" pitchFamily="34" charset="0"/>
            </a:endParaRPr>
          </a:p>
        </p:txBody>
      </p:sp>
      <p:sp>
        <p:nvSpPr>
          <p:cNvPr id="20485" name="Segnaposto piè di pagina 4"/>
          <p:cNvSpPr>
            <a:spLocks noGrp="1"/>
          </p:cNvSpPr>
          <p:nvPr>
            <p:ph type="ftr" sz="quarter" idx="4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it-IT" altLang="it-IT" smtClean="0">
              <a:latin typeface="Calibri" pitchFamily="34" charset="0"/>
            </a:endParaRPr>
          </a:p>
        </p:txBody>
      </p:sp>
      <p:sp>
        <p:nvSpPr>
          <p:cNvPr id="20486" name="Segnaposto intestazione 5"/>
          <p:cNvSpPr>
            <a:spLocks noGrp="1"/>
          </p:cNvSpPr>
          <p:nvPr>
            <p:ph type="hdr" sz="quarter"/>
          </p:nvPr>
        </p:nvSpPr>
        <p:spPr bwMode="auto">
          <a:extLst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it-IT" altLang="it-IT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45A1B8BE-6C22-415E-B585-E1D791ECD466}" type="slidenum">
              <a:rPr lang="en-US" altLang="it-IT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altLang="it-IT" smtClean="0">
              <a:latin typeface="Calibri" pitchFamily="34" charset="0"/>
            </a:endParaRPr>
          </a:p>
        </p:txBody>
      </p:sp>
      <p:sp>
        <p:nvSpPr>
          <p:cNvPr id="20485" name="Segnaposto piè di pagina 4"/>
          <p:cNvSpPr>
            <a:spLocks noGrp="1"/>
          </p:cNvSpPr>
          <p:nvPr>
            <p:ph type="ftr" sz="quarter" idx="4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it-IT" altLang="it-IT" smtClean="0">
              <a:latin typeface="Calibri" pitchFamily="34" charset="0"/>
            </a:endParaRPr>
          </a:p>
        </p:txBody>
      </p:sp>
      <p:sp>
        <p:nvSpPr>
          <p:cNvPr id="20486" name="Segnaposto intestazione 5"/>
          <p:cNvSpPr>
            <a:spLocks noGrp="1"/>
          </p:cNvSpPr>
          <p:nvPr>
            <p:ph type="hdr" sz="quarter"/>
          </p:nvPr>
        </p:nvSpPr>
        <p:spPr bwMode="auto">
          <a:extLst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it-IT" altLang="it-IT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45A1B8BE-6C22-415E-B585-E1D791ECD466}" type="slidenum">
              <a:rPr lang="en-US" altLang="it-IT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altLang="it-IT" smtClean="0">
              <a:latin typeface="Calibri" pitchFamily="34" charset="0"/>
            </a:endParaRPr>
          </a:p>
        </p:txBody>
      </p:sp>
      <p:sp>
        <p:nvSpPr>
          <p:cNvPr id="20485" name="Segnaposto piè di pagina 4"/>
          <p:cNvSpPr>
            <a:spLocks noGrp="1"/>
          </p:cNvSpPr>
          <p:nvPr>
            <p:ph type="ftr" sz="quarter" idx="4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it-IT" altLang="it-IT" smtClean="0">
              <a:latin typeface="Calibri" pitchFamily="34" charset="0"/>
            </a:endParaRPr>
          </a:p>
        </p:txBody>
      </p:sp>
      <p:sp>
        <p:nvSpPr>
          <p:cNvPr id="20486" name="Segnaposto intestazione 5"/>
          <p:cNvSpPr>
            <a:spLocks noGrp="1"/>
          </p:cNvSpPr>
          <p:nvPr>
            <p:ph type="hdr" sz="quarter"/>
          </p:nvPr>
        </p:nvSpPr>
        <p:spPr bwMode="auto">
          <a:extLst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it-IT" altLang="it-IT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F105B-0EF2-47EF-9176-B8EB765F7B36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F105B-0EF2-47EF-9176-B8EB765F7B36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F105B-0EF2-47EF-9176-B8EB765F7B36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F105B-0EF2-47EF-9176-B8EB765F7B36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F105B-0EF2-47EF-9176-B8EB765F7B36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F105B-0EF2-47EF-9176-B8EB765F7B36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F105B-0EF2-47EF-9176-B8EB765F7B36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F105B-0EF2-47EF-9176-B8EB765F7B36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isoscele 9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5" name="Segnaposto data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r>
              <a:rPr lang="en-US" smtClean="0"/>
              <a:t>ROMA, ..../.../....</a:t>
            </a:r>
            <a:endParaRPr lang="en-US" sz="1600" dirty="0"/>
          </a:p>
        </p:txBody>
      </p:sp>
      <p:sp>
        <p:nvSpPr>
          <p:cNvPr id="6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r>
              <a:rPr lang="it-IT" smtClean="0"/>
              <a:t>Napoli, 5 dicembre 2017 – Seminario  nell’ambito del Corso di Motori a Combustione Interna - Università Federico II </a:t>
            </a:r>
            <a:endParaRPr lang="en-US" dirty="0"/>
          </a:p>
        </p:txBody>
      </p:sp>
      <p:sp>
        <p:nvSpPr>
          <p:cNvPr id="7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0EFECDB-C277-4AB2-9663-31419C17D8D6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ROMA, ..../.../....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Napoli, 5 dicembre 2017 – Seminario  nell’ambito del Corso di Motori a Combustione Interna - Università Federico II 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5BF4F-DCC5-4C9D-9FB0-D7BB973BE334}" type="slidenum">
              <a:rPr lang="en-US"/>
              <a:pPr>
                <a:defRPr/>
              </a:pPr>
              <a:t>‹N›</a:t>
            </a:fld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ROMA, ..../.../....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Napoli, 5 dicembre 2017 – Seminario  nell’ambito del Corso di Motori a Combustione Interna - Università Federico II 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CE0AF-D6C8-4CE6-AB3F-0E7ECC9DA00F}" type="slidenum">
              <a:rPr lang="en-US"/>
              <a:pPr>
                <a:defRPr/>
              </a:pPr>
              <a:t>‹N›</a:t>
            </a:fld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ROMA, ..../.../....</a:t>
            </a:r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Napoli, 5 dicembre 2017 – Seminario  nell’ambito del Corso di Motori a Combustione Interna - Università Federico II 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92196-4EE4-4C18-8BC4-AD03C7C56CF0}" type="slidenum">
              <a:rPr lang="en-US"/>
              <a:pPr>
                <a:defRPr/>
              </a:pPr>
              <a:t>‹N›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9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riangolo isoscele 11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Connettore 1 12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14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data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ROMA, ..../.../....</a:t>
            </a:r>
            <a:endParaRPr lang="en-US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Napoli, 5 dicembre 2017 – Seminario  nell’ambito del Corso di Motori a Combustione Interna - Università Federico II </a:t>
            </a:r>
            <a:endParaRPr lang="en-US" dirty="0"/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C17E4-DDD4-41F6-9DB2-D4979C520454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ROMA, ..../.../....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Napoli, 5 dicembre 2017 – Seminario  nell’ambito del Corso di Motori a Combustione Interna - Università Federico II 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494B9-28CD-46EC-A58B-B7E3ED1F396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ROMA, ..../.../....</a:t>
            </a:r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Napoli, 5 dicembre 2017 – Seminario  nell’ambito del Corso di Motori a Combustione Interna - Università Federico II </a:t>
            </a:r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21A69F7F-200C-4AF7-B332-48D1DD25019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ROMA, ..../.../....</a:t>
            </a:r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Napoli, 5 dicembre 2017 – Seminario  nell’ambito del Corso di Motori a Combustione Interna - Università Federico II 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175E8-DA41-4797-AE96-AA246BC65E6F}" type="slidenum">
              <a:rPr lang="en-US"/>
              <a:pPr>
                <a:defRPr/>
              </a:pPr>
              <a:t>‹N›</a:t>
            </a:fld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ROMA, ..../.../....</a:t>
            </a:r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Napoli, 5 dicembre 2017 – Seminario  nell’ambito del Corso di Motori a Combustione Interna - Università Federico II </a:t>
            </a:r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73830-7A54-4755-9CCC-13A649F0C3D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smtClean="0"/>
              <a:t>ROMA, ..../.../....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it-IT" smtClean="0"/>
              <a:t>Napoli, 5 dicembre 2017 – Seminario  nell’ambito del Corso di Motori a Combustione Interna - Università Federico II 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63686F1C-13A7-4AC1-8D9F-94E19CD7A137}" type="slidenum">
              <a:rPr lang="en-US"/>
              <a:pPr>
                <a:defRPr/>
              </a:pPr>
              <a:t>‹N›</a:t>
            </a:fld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smtClean="0"/>
              <a:t>ROMA, ..../.../....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it-IT" smtClean="0"/>
              <a:t>Napoli, 5 dicembre 2017 – Seminario  nell’ambito del Corso di Motori a Combustione Interna - Università Federico II 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E886FA71-F857-455C-8CB7-0794186D2E07}" type="slidenum">
              <a:rPr lang="en-US"/>
              <a:pPr>
                <a:defRPr/>
              </a:pPr>
              <a:t>‹N›</a:t>
            </a:fld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olo rettangolo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30" name="Segnaposto testo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ROMA, ..../.../....</a:t>
            </a:r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 smtClean="0"/>
              <a:t>Napoli, 5 dicembre 2017 – Seminario  nell’ambito del Corso di Motori a Combustione Interna - Università Federico II </a:t>
            </a:r>
            <a:endParaRPr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2CD132D-3359-4A10-BD79-16E1F67DDB20}" type="slidenum">
              <a:rPr lang="en-US"/>
              <a:pPr>
                <a:defRPr/>
              </a:pPr>
              <a:t>‹N›</a:t>
            </a:fld>
            <a:endParaRPr lang="en-US" sz="16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50" r:id="rId2"/>
    <p:sldLayoutId id="2147484051" r:id="rId3"/>
    <p:sldLayoutId id="2147484052" r:id="rId4"/>
    <p:sldLayoutId id="2147484053" r:id="rId5"/>
    <p:sldLayoutId id="2147484054" r:id="rId6"/>
    <p:sldLayoutId id="2147484055" r:id="rId7"/>
    <p:sldLayoutId id="2147484056" r:id="rId8"/>
    <p:sldLayoutId id="2147484057" r:id="rId9"/>
    <p:sldLayoutId id="2147484058" r:id="rId10"/>
    <p:sldLayoutId id="2147484059" r:id="rId11"/>
  </p:sldLayoutIdLst>
  <p:hf sldNum="0" hdr="0" dt="0"/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7F80AE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F80AE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F80AE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F80AE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F80AE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7F80AE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7F80AE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7F80AE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7F80AE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9899B1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2020-wp1820-transport_en(1)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E:\Lavori\2011 SAE Japan\I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988840"/>
            <a:ext cx="2722071" cy="18207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Rectangle 7"/>
          <p:cNvSpPr/>
          <p:nvPr/>
        </p:nvSpPr>
        <p:spPr>
          <a:xfrm>
            <a:off x="35496" y="4221088"/>
            <a:ext cx="9145016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4000" b="1" i="1" dirty="0" smtClean="0">
                <a:solidFill>
                  <a:srgbClr val="002060"/>
                </a:solidFill>
                <a:latin typeface="Lucida Sans Unicode"/>
              </a:rPr>
              <a:t>MOBILITA’ SOSTENIBILE:</a:t>
            </a:r>
          </a:p>
          <a:p>
            <a:pPr algn="ctr">
              <a:spcBef>
                <a:spcPts val="600"/>
              </a:spcBef>
            </a:pPr>
            <a:r>
              <a:rPr lang="en-US" sz="4000" b="1" i="1" dirty="0" smtClean="0">
                <a:solidFill>
                  <a:srgbClr val="002060"/>
                </a:solidFill>
                <a:latin typeface="Lucida Sans Unicode"/>
              </a:rPr>
              <a:t>QUALI FINANZIAMENTI EU?</a:t>
            </a:r>
          </a:p>
          <a:p>
            <a:pPr algn="ctr">
              <a:spcBef>
                <a:spcPts val="600"/>
              </a:spcBef>
            </a:pPr>
            <a:r>
              <a:rPr lang="it-IT" sz="3200" b="1" dirty="0" smtClean="0">
                <a:solidFill>
                  <a:srgbClr val="464646"/>
                </a:solidFill>
                <a:latin typeface="Lucida Sans Unicode"/>
              </a:rPr>
              <a:t>Maria Vittoria Prati</a:t>
            </a:r>
            <a:endParaRPr lang="en-US" sz="3200" b="1" dirty="0" smtClean="0">
              <a:solidFill>
                <a:srgbClr val="464646"/>
              </a:solidFill>
              <a:latin typeface="Lucida Sans Unicode"/>
            </a:endParaRPr>
          </a:p>
        </p:txBody>
      </p:sp>
      <p:pic>
        <p:nvPicPr>
          <p:cNvPr id="9" name="Immagine 3" descr="logo CN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6309320"/>
            <a:ext cx="3767156" cy="548680"/>
          </a:xfrm>
          <a:prstGeom prst="roundRect">
            <a:avLst>
              <a:gd name="adj" fmla="val 5000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7889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179512" y="332656"/>
            <a:ext cx="8753230" cy="1384995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EXpert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PAnel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for Polluting Emissions Reduction - EXPAPER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21 – 22  Maggio  2018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CNR   Istituto Motori -  Napoli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Verdana" pitchFamily="34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5"/>
          <p:cNvGrpSpPr/>
          <p:nvPr/>
        </p:nvGrpSpPr>
        <p:grpSpPr>
          <a:xfrm>
            <a:off x="0" y="836712"/>
            <a:ext cx="9144000" cy="1080120"/>
            <a:chOff x="0" y="5805264"/>
            <a:chExt cx="9144000" cy="1080120"/>
          </a:xfrm>
        </p:grpSpPr>
        <p:pic>
          <p:nvPicPr>
            <p:cNvPr id="4" name="Immagine 3" descr="elementi-locandina.png"/>
            <p:cNvPicPr>
              <a:picLocks noChangeAspect="1"/>
            </p:cNvPicPr>
            <p:nvPr/>
          </p:nvPicPr>
          <p:blipFill>
            <a:blip r:embed="rId3" cstate="print"/>
            <a:srcRect t="7580" b="84071"/>
            <a:stretch>
              <a:fillRect/>
            </a:stretch>
          </p:blipFill>
          <p:spPr>
            <a:xfrm>
              <a:off x="0" y="5805264"/>
              <a:ext cx="9144000" cy="1080120"/>
            </a:xfrm>
            <a:prstGeom prst="rect">
              <a:avLst/>
            </a:prstGeom>
          </p:spPr>
        </p:pic>
        <p:sp>
          <p:nvSpPr>
            <p:cNvPr id="5" name="Rettangolo 4"/>
            <p:cNvSpPr/>
            <p:nvPr/>
          </p:nvSpPr>
          <p:spPr>
            <a:xfrm>
              <a:off x="6516216" y="5805264"/>
              <a:ext cx="2448272" cy="6480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12" name="CasellaDiTesto 11"/>
          <p:cNvSpPr txBox="1"/>
          <p:nvPr/>
        </p:nvSpPr>
        <p:spPr>
          <a:xfrm>
            <a:off x="0" y="231031"/>
            <a:ext cx="9144000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indent="1588" algn="ctr">
              <a:spcBef>
                <a:spcPts val="300"/>
              </a:spcBef>
            </a:pPr>
            <a:r>
              <a:rPr lang="it-IT" sz="2400" b="1" dirty="0" smtClean="0">
                <a:solidFill>
                  <a:schemeClr val="bg1"/>
                </a:solidFill>
                <a:latin typeface="Kozuka Gothic Pro L" pitchFamily="34" charset="-128"/>
                <a:ea typeface="Kozuka Gothic Pro L" pitchFamily="34" charset="-128"/>
              </a:rPr>
              <a:t>BANDI HORIZON 2020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323528" y="908720"/>
            <a:ext cx="8424936" cy="25853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/>
              <a:t>Terzo </a:t>
            </a:r>
            <a:r>
              <a:rPr lang="en-US" b="1" dirty="0" err="1" smtClean="0"/>
              <a:t>bando</a:t>
            </a:r>
            <a:r>
              <a:rPr lang="en-US" b="1" dirty="0" smtClean="0"/>
              <a:t>: Call - Building a low-carbon, climate resilient future: Green Vehicles (GV)</a:t>
            </a:r>
          </a:p>
          <a:p>
            <a:endParaRPr lang="en-US" b="1" dirty="0" smtClean="0"/>
          </a:p>
          <a:p>
            <a:r>
              <a:rPr lang="it-IT" dirty="0" smtClean="0"/>
              <a:t>Questo bando si concentra sugli aspetti critici legati all’introduzione dei veicoli elettrici su larga scala, come il miglioramento delle batterie elettriche e le implicazioni a livello urbano.</a:t>
            </a:r>
          </a:p>
          <a:p>
            <a:endParaRPr lang="it-IT" dirty="0" smtClean="0"/>
          </a:p>
          <a:p>
            <a:r>
              <a:rPr lang="it-IT" dirty="0" smtClean="0"/>
              <a:t>L'impatto principale della ricerca sarà quello di promuovere lo sviluppo di una nuova generazione di veicoli elettrici che sia in grado di rispondere alle aspettative dei clienti.</a:t>
            </a:r>
            <a:endParaRPr lang="it-IT" dirty="0"/>
          </a:p>
        </p:txBody>
      </p:sp>
      <p:sp>
        <p:nvSpPr>
          <p:cNvPr id="8" name="Rectangle 7"/>
          <p:cNvSpPr/>
          <p:nvPr/>
        </p:nvSpPr>
        <p:spPr>
          <a:xfrm>
            <a:off x="395536" y="3933056"/>
            <a:ext cx="6984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LC-GV-04-2019  Low Carbon - Green Vehicles</a:t>
            </a:r>
          </a:p>
          <a:p>
            <a:endParaRPr lang="en-US" b="1" dirty="0" smtClean="0"/>
          </a:p>
          <a:p>
            <a:r>
              <a:rPr lang="en-US" dirty="0" smtClean="0"/>
              <a:t>Low-emissions propulsion for long-distance trucks and coaches  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23528" y="4941168"/>
          <a:ext cx="3522464" cy="665749"/>
        </p:xfrm>
        <a:graphic>
          <a:graphicData uri="http://schemas.openxmlformats.org/drawingml/2006/table">
            <a:tbl>
              <a:tblPr/>
              <a:tblGrid>
                <a:gridCol w="20041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83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444444"/>
                          </a:solidFill>
                          <a:latin typeface="Verdana"/>
                        </a:rPr>
                        <a:t>OPENING 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444444"/>
                          </a:solidFill>
                          <a:latin typeface="Verdana"/>
                        </a:rPr>
                        <a:t>Deadline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2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444444"/>
                          </a:solidFill>
                          <a:latin typeface="Verdana"/>
                        </a:rPr>
                        <a:t>04-Dec-18	</a:t>
                      </a:r>
                      <a:endParaRPr lang="en-US" sz="1200" b="0" i="0" u="none" strike="noStrike" dirty="0">
                        <a:solidFill>
                          <a:srgbClr val="444444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444444"/>
                          </a:solidFill>
                          <a:latin typeface="Verdana"/>
                        </a:rPr>
                        <a:t>24-Apr-19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572000" y="4941168"/>
          <a:ext cx="3384376" cy="650222"/>
        </p:xfrm>
        <a:graphic>
          <a:graphicData uri="http://schemas.openxmlformats.org/drawingml/2006/table">
            <a:tbl>
              <a:tblPr/>
              <a:tblGrid>
                <a:gridCol w="33843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045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444444"/>
                          </a:solidFill>
                          <a:latin typeface="Verdana"/>
                        </a:rPr>
                        <a:t>Stages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73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444444"/>
                          </a:solidFill>
                          <a:latin typeface="Verdana"/>
                        </a:rPr>
                        <a:t>SINGLE </a:t>
                      </a:r>
                      <a:r>
                        <a:rPr lang="en-US" sz="1200" b="0" i="0" u="none" strike="noStrike" dirty="0">
                          <a:solidFill>
                            <a:srgbClr val="444444"/>
                          </a:solidFill>
                          <a:latin typeface="Verdana"/>
                        </a:rPr>
                        <a:t>STAGE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547664" y="5805264"/>
          <a:ext cx="5328592" cy="847866"/>
        </p:xfrm>
        <a:graphic>
          <a:graphicData uri="http://schemas.openxmlformats.org/drawingml/2006/table">
            <a:tbl>
              <a:tblPr/>
              <a:tblGrid>
                <a:gridCol w="53285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6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MECCANISMO DI FINANZIAMENTO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49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444444"/>
                          </a:solidFill>
                          <a:latin typeface="Verdana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rgbClr val="444444"/>
                          </a:solidFill>
                          <a:latin typeface="Verdana"/>
                        </a:rPr>
                        <a:t> IA Innovation action: 70% COSTI ELEGGIBILI</a:t>
                      </a:r>
                      <a:endParaRPr lang="en-US" sz="1200" b="0" i="0" u="none" strike="noStrike" dirty="0">
                        <a:solidFill>
                          <a:srgbClr val="444444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5"/>
          <p:cNvGrpSpPr/>
          <p:nvPr/>
        </p:nvGrpSpPr>
        <p:grpSpPr>
          <a:xfrm>
            <a:off x="0" y="836712"/>
            <a:ext cx="9144000" cy="1080120"/>
            <a:chOff x="0" y="5805264"/>
            <a:chExt cx="9144000" cy="1080120"/>
          </a:xfrm>
        </p:grpSpPr>
        <p:pic>
          <p:nvPicPr>
            <p:cNvPr id="4" name="Immagine 3" descr="elementi-locandina.png"/>
            <p:cNvPicPr>
              <a:picLocks noChangeAspect="1"/>
            </p:cNvPicPr>
            <p:nvPr/>
          </p:nvPicPr>
          <p:blipFill>
            <a:blip r:embed="rId3" cstate="print"/>
            <a:srcRect t="7580" b="84071"/>
            <a:stretch>
              <a:fillRect/>
            </a:stretch>
          </p:blipFill>
          <p:spPr>
            <a:xfrm>
              <a:off x="0" y="5805264"/>
              <a:ext cx="9144000" cy="1080120"/>
            </a:xfrm>
            <a:prstGeom prst="rect">
              <a:avLst/>
            </a:prstGeom>
          </p:spPr>
        </p:pic>
        <p:sp>
          <p:nvSpPr>
            <p:cNvPr id="5" name="Rettangolo 4"/>
            <p:cNvSpPr/>
            <p:nvPr/>
          </p:nvSpPr>
          <p:spPr>
            <a:xfrm>
              <a:off x="6516216" y="5805264"/>
              <a:ext cx="2448272" cy="6480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12" name="CasellaDiTesto 11"/>
          <p:cNvSpPr txBox="1"/>
          <p:nvPr/>
        </p:nvSpPr>
        <p:spPr>
          <a:xfrm>
            <a:off x="0" y="231031"/>
            <a:ext cx="9144000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indent="1588" algn="ctr">
              <a:spcBef>
                <a:spcPts val="300"/>
              </a:spcBef>
            </a:pPr>
            <a:r>
              <a:rPr lang="it-IT" sz="2400" b="1" dirty="0" smtClean="0">
                <a:solidFill>
                  <a:schemeClr val="bg1"/>
                </a:solidFill>
                <a:latin typeface="Kozuka Gothic Pro L" pitchFamily="34" charset="-128"/>
                <a:ea typeface="Kozuka Gothic Pro L" pitchFamily="34" charset="-128"/>
              </a:rPr>
              <a:t>BANDI HORIZON 2020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89942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LC-GV-04-2019  Low Carbon - Green Vehicles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79512" y="1268760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Low-emissions propulsion for long-distance trucks and coaches  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7504" y="1772816"/>
            <a:ext cx="88924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FOCUS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i="1" dirty="0" smtClean="0">
                <a:solidFill>
                  <a:srgbClr val="7030A0"/>
                </a:solidFill>
              </a:rPr>
              <a:t>This topic considers heavy-duty trucks and bus-coaches in long-distance operation</a:t>
            </a:r>
            <a:r>
              <a:rPr lang="en-US" i="1" dirty="0" smtClean="0"/>
              <a:t>, and the challenge will be to reduce their energy consumption, CO2 ,regulated and non-regulated emissions (to anticipate future legislation and emerging issues such as extremely fine </a:t>
            </a:r>
            <a:r>
              <a:rPr lang="en-US" i="1" dirty="0" err="1" smtClean="0"/>
              <a:t>nanoparticles</a:t>
            </a:r>
            <a:r>
              <a:rPr lang="en-US" i="1" dirty="0" smtClean="0"/>
              <a:t>) </a:t>
            </a:r>
            <a:r>
              <a:rPr lang="en-US" i="1" dirty="0" smtClean="0">
                <a:solidFill>
                  <a:srgbClr val="7030A0"/>
                </a:solidFill>
              </a:rPr>
              <a:t>through multi–technology vehicles operated on a mix of alternative and renewable fuels </a:t>
            </a:r>
            <a:r>
              <a:rPr lang="en-US" i="1" dirty="0" smtClean="0"/>
              <a:t>as well as recuperated heat and regenerated and externally supplied electricity</a:t>
            </a:r>
          </a:p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5496" y="4205987"/>
            <a:ext cx="8892480" cy="258532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AZIONI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i="1" dirty="0" smtClean="0"/>
              <a:t>"Sub-systems and component concepts including electro-hybrid drives, optimized ICEs and after-treatment systems for alternative and renewable fuels, electric motors, smart auxiliaries, energy storage and power electronics, suitable for real life operation under different mission conditions Concepts for connected and digitalized fleet management, predictive maintenance and operation in relation to electrification where appropriate to </a:t>
            </a:r>
            <a:r>
              <a:rPr lang="en-US" i="1" dirty="0" err="1" smtClean="0"/>
              <a:t>maximise</a:t>
            </a:r>
            <a:r>
              <a:rPr lang="en-US" i="1" dirty="0" smtClean="0"/>
              <a:t> the emissions reduction potential. Reduction of unregulated components (N02, N20, NH3, CH4 for NG </a:t>
            </a:r>
            <a:r>
              <a:rPr lang="en-US" i="1" dirty="0" err="1" smtClean="0"/>
              <a:t>powertrains</a:t>
            </a:r>
            <a:r>
              <a:rPr lang="en-US" i="1" dirty="0" smtClean="0"/>
              <a:t>, PN measured with a lower threshold of 10nm).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asellaDiTesto 19"/>
          <p:cNvSpPr txBox="1"/>
          <p:nvPr/>
        </p:nvSpPr>
        <p:spPr>
          <a:xfrm>
            <a:off x="0" y="231031"/>
            <a:ext cx="9144000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indent="1588" algn="ctr">
              <a:spcBef>
                <a:spcPts val="300"/>
              </a:spcBef>
            </a:pPr>
            <a:r>
              <a:rPr lang="en-US" sz="2400" b="1" dirty="0" err="1" smtClean="0">
                <a:solidFill>
                  <a:schemeClr val="bg1"/>
                </a:solidFill>
                <a:latin typeface="Kozuka Gothic Pro L" pitchFamily="34" charset="-128"/>
                <a:ea typeface="Kozuka Gothic Pro L" pitchFamily="34" charset="-128"/>
              </a:rPr>
              <a:t>L’European</a:t>
            </a:r>
            <a:r>
              <a:rPr lang="en-US" sz="2400" b="1" dirty="0" smtClean="0">
                <a:solidFill>
                  <a:schemeClr val="bg1"/>
                </a:solidFill>
                <a:latin typeface="Kozuka Gothic Pro L" pitchFamily="34" charset="-128"/>
                <a:ea typeface="Kozuka Gothic Pro L" pitchFamily="34" charset="-128"/>
              </a:rPr>
              <a:t> Institute of Technology (EIT) </a:t>
            </a:r>
            <a:endParaRPr lang="it-IT" sz="2400" b="1" dirty="0" smtClean="0">
              <a:solidFill>
                <a:schemeClr val="bg1"/>
              </a:solidFill>
              <a:latin typeface="Kozuka Gothic Pro L" pitchFamily="34" charset="-128"/>
              <a:ea typeface="Kozuka Gothic Pro L" pitchFamily="34" charset="-128"/>
            </a:endParaRPr>
          </a:p>
        </p:txBody>
      </p:sp>
      <p:sp>
        <p:nvSpPr>
          <p:cNvPr id="21" name="TextBox 13"/>
          <p:cNvSpPr txBox="1"/>
          <p:nvPr/>
        </p:nvSpPr>
        <p:spPr>
          <a:xfrm>
            <a:off x="179512" y="692696"/>
            <a:ext cx="8712968" cy="47089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sz="2000" b="1" i="1" dirty="0" smtClean="0">
              <a:solidFill>
                <a:srgbClr val="FF0000"/>
              </a:solidFill>
            </a:endParaRPr>
          </a:p>
          <a:p>
            <a:r>
              <a:rPr lang="it-IT" sz="2000" b="1" i="1" dirty="0" smtClean="0">
                <a:solidFill>
                  <a:srgbClr val="002060"/>
                </a:solidFill>
              </a:rPr>
              <a:t>L’European Institute of Technology (EIT) è un organismo indipendente dell’UE, con sede a Budapest,  ed è parte integrante del programma Horizon 2020. Compito dell’istituto è rafforzare le capacità di innovazione dell’Europa, offrendo a imprenditori e innovatori la possibilità di trasformare le loro idee migliori in prodotti e servizi per l’Europa.</a:t>
            </a:r>
          </a:p>
          <a:p>
            <a:endParaRPr lang="it-IT" sz="2000" b="1" i="1" dirty="0" smtClean="0">
              <a:solidFill>
                <a:srgbClr val="002060"/>
              </a:solidFill>
            </a:endParaRPr>
          </a:p>
          <a:p>
            <a:r>
              <a:rPr lang="it-IT" sz="2000" b="1" i="1" dirty="0" smtClean="0">
                <a:solidFill>
                  <a:srgbClr val="002060"/>
                </a:solidFill>
              </a:rPr>
              <a:t>L’EIT coltiva il talento imprenditoriale e sostiene nuove idee, riunendo al suo interno il "triangolo delle conoscenze" formato da imprese leader nel loro settore, università e centri di ricerca di eccellenza. L’obiettivo è dare vita a partnership internazionali dinamiche, note come comunità dell’innovazione (Knowledge and Innovation Community - KIC).</a:t>
            </a:r>
          </a:p>
          <a:p>
            <a:r>
              <a:rPr lang="it-IT" sz="2000" b="1" i="1" dirty="0" smtClean="0">
                <a:solidFill>
                  <a:srgbClr val="002060"/>
                </a:solidFill>
              </a:rPr>
              <a:t>L’EIT ha attualmente sei Comunità dell’Innovazione:</a:t>
            </a:r>
          </a:p>
          <a:p>
            <a:endParaRPr lang="it-IT" sz="2000" b="1" i="1" dirty="0" smtClean="0">
              <a:solidFill>
                <a:srgbClr val="002060"/>
              </a:solidFill>
            </a:endParaRPr>
          </a:p>
          <a:p>
            <a:endParaRPr lang="it-IT" sz="2000" b="1" i="1" dirty="0" smtClean="0">
              <a:solidFill>
                <a:srgbClr val="002060"/>
              </a:solidFill>
            </a:endParaRPr>
          </a:p>
        </p:txBody>
      </p:sp>
      <p:pic>
        <p:nvPicPr>
          <p:cNvPr id="5" name="Picture 4" descr="triangol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8224" y="4336016"/>
            <a:ext cx="2381527" cy="204531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l="5622" t="22500" r="26706" b="21250"/>
          <a:stretch>
            <a:fillRect/>
          </a:stretch>
        </p:blipFill>
        <p:spPr bwMode="auto">
          <a:xfrm>
            <a:off x="1979712" y="4725144"/>
            <a:ext cx="3740355" cy="1747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0" y="6488668"/>
            <a:ext cx="24210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EIT Digital Trento Node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699792" y="6488668"/>
            <a:ext cx="3264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EIT Climate-KIC Emilia Romagna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asellaDiTesto 19"/>
          <p:cNvSpPr txBox="1"/>
          <p:nvPr/>
        </p:nvSpPr>
        <p:spPr>
          <a:xfrm>
            <a:off x="0" y="231031"/>
            <a:ext cx="9144000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indent="1588" algn="ctr">
              <a:spcBef>
                <a:spcPts val="300"/>
              </a:spcBef>
            </a:pPr>
            <a:r>
              <a:rPr lang="en-US" sz="2400" b="1" dirty="0" err="1" smtClean="0">
                <a:solidFill>
                  <a:schemeClr val="bg1"/>
                </a:solidFill>
                <a:latin typeface="Kozuka Gothic Pro L" pitchFamily="34" charset="-128"/>
                <a:ea typeface="Kozuka Gothic Pro L" pitchFamily="34" charset="-128"/>
              </a:rPr>
              <a:t>L’European</a:t>
            </a:r>
            <a:r>
              <a:rPr lang="en-US" sz="2400" b="1" dirty="0" smtClean="0">
                <a:solidFill>
                  <a:schemeClr val="bg1"/>
                </a:solidFill>
                <a:latin typeface="Kozuka Gothic Pro L" pitchFamily="34" charset="-128"/>
                <a:ea typeface="Kozuka Gothic Pro L" pitchFamily="34" charset="-128"/>
              </a:rPr>
              <a:t> Institute of Technology (EIT) </a:t>
            </a:r>
            <a:endParaRPr lang="it-IT" sz="2400" b="1" dirty="0" smtClean="0">
              <a:solidFill>
                <a:schemeClr val="bg1"/>
              </a:solidFill>
              <a:latin typeface="Kozuka Gothic Pro L" pitchFamily="34" charset="-128"/>
              <a:ea typeface="Kozuka Gothic Pro L" pitchFamily="34" charset="-128"/>
            </a:endParaRPr>
          </a:p>
        </p:txBody>
      </p:sp>
      <p:sp>
        <p:nvSpPr>
          <p:cNvPr id="21" name="TextBox 13"/>
          <p:cNvSpPr txBox="1"/>
          <p:nvPr/>
        </p:nvSpPr>
        <p:spPr>
          <a:xfrm>
            <a:off x="179512" y="873288"/>
            <a:ext cx="8712968" cy="563231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000" b="1" i="1" dirty="0" smtClean="0">
                <a:solidFill>
                  <a:srgbClr val="002060"/>
                </a:solidFill>
              </a:rPr>
              <a:t>E’  al via un nuovo bando dedicato a due nuove comunità dell’innovazione:  la prima volta a mettere a punto soluzioni sostenibili, mentre la seconda punta a rafforzare la competitività dell’industria manifatturiera europea:</a:t>
            </a:r>
          </a:p>
          <a:p>
            <a:endParaRPr lang="it-IT" sz="2000" b="1" i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arenR"/>
            </a:pPr>
            <a:r>
              <a:rPr lang="en-US" sz="2000" b="1" i="1" dirty="0" smtClean="0">
                <a:solidFill>
                  <a:srgbClr val="002060"/>
                </a:solidFill>
              </a:rPr>
              <a:t>Urban Mobility, </a:t>
            </a:r>
            <a:r>
              <a:rPr lang="it-IT" sz="2000" b="1" i="1" dirty="0" smtClean="0">
                <a:solidFill>
                  <a:srgbClr val="002060"/>
                </a:solidFill>
              </a:rPr>
              <a:t>che metterà a punto soluzioni sostenibili per la mobilità urbana.</a:t>
            </a:r>
            <a:r>
              <a:rPr lang="en-US" sz="2000" b="1" i="1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C</a:t>
            </a:r>
            <a:r>
              <a:rPr lang="it-IT" sz="2000" i="1" dirty="0" smtClean="0">
                <a:solidFill>
                  <a:srgbClr val="002060"/>
                </a:solidFill>
              </a:rPr>
              <a:t>on oltre il 70% dei cittadini europei che vive nelle aree urbane, è fondamentale investire in sistemi di trasporto urbano al passo coi tempi; l’obiettivo è quindi quello di assicurare un sistema di mobilità più verde, inclusivo, intelligente e sicuro;</a:t>
            </a:r>
            <a:r>
              <a:rPr lang="en-US" sz="2000" i="1" dirty="0" smtClean="0">
                <a:solidFill>
                  <a:srgbClr val="002060"/>
                </a:solidFill>
              </a:rPr>
              <a:t> </a:t>
            </a:r>
          </a:p>
          <a:p>
            <a:pPr marL="457200" indent="-457200"/>
            <a:r>
              <a:rPr lang="en-US" sz="2000" b="1" i="1" dirty="0" smtClean="0">
                <a:solidFill>
                  <a:srgbClr val="002060"/>
                </a:solidFill>
              </a:rPr>
              <a:t>e</a:t>
            </a:r>
          </a:p>
          <a:p>
            <a:r>
              <a:rPr lang="en-US" sz="2000" b="1" i="1" dirty="0" smtClean="0">
                <a:solidFill>
                  <a:srgbClr val="002060"/>
                </a:solidFill>
              </a:rPr>
              <a:t>2) Added-value Manufacturing, </a:t>
            </a:r>
            <a:r>
              <a:rPr lang="it-IT" sz="2000" b="1" i="1" dirty="0" smtClean="0">
                <a:solidFill>
                  <a:srgbClr val="002060"/>
                </a:solidFill>
              </a:rPr>
              <a:t>che rafforzerà e farà crescere la competitività dell’industria manifatturiera europea;</a:t>
            </a:r>
            <a:endParaRPr lang="en-US" sz="2000" b="1" i="1" dirty="0" smtClean="0">
              <a:solidFill>
                <a:srgbClr val="002060"/>
              </a:solidFill>
            </a:endParaRPr>
          </a:p>
          <a:p>
            <a:endParaRPr lang="en-US" sz="2000" b="1" i="1" dirty="0" smtClean="0">
              <a:solidFill>
                <a:srgbClr val="002060"/>
              </a:solidFill>
            </a:endParaRPr>
          </a:p>
          <a:p>
            <a:r>
              <a:rPr lang="en-US" sz="2000" b="1" i="1" dirty="0" smtClean="0">
                <a:solidFill>
                  <a:srgbClr val="002060"/>
                </a:solidFill>
              </a:rPr>
              <a:t>La </a:t>
            </a:r>
            <a:r>
              <a:rPr lang="en-US" sz="2000" b="1" i="1" dirty="0" err="1" smtClean="0">
                <a:solidFill>
                  <a:srgbClr val="002060"/>
                </a:solidFill>
              </a:rPr>
              <a:t>scadenza</a:t>
            </a:r>
            <a:r>
              <a:rPr lang="en-US" sz="2000" b="1" i="1" dirty="0" smtClean="0">
                <a:solidFill>
                  <a:srgbClr val="002060"/>
                </a:solidFill>
              </a:rPr>
              <a:t> per </a:t>
            </a:r>
            <a:r>
              <a:rPr lang="en-US" sz="2000" b="1" i="1" dirty="0" err="1" smtClean="0">
                <a:solidFill>
                  <a:srgbClr val="002060"/>
                </a:solidFill>
              </a:rPr>
              <a:t>sottoporre</a:t>
            </a:r>
            <a:r>
              <a:rPr lang="en-US" sz="2000" b="1" i="1" dirty="0" smtClean="0">
                <a:solidFill>
                  <a:srgbClr val="002060"/>
                </a:solidFill>
              </a:rPr>
              <a:t> le </a:t>
            </a:r>
            <a:r>
              <a:rPr lang="en-US" sz="2000" b="1" i="1" dirty="0" err="1" smtClean="0">
                <a:solidFill>
                  <a:srgbClr val="002060"/>
                </a:solidFill>
              </a:rPr>
              <a:t>proposte</a:t>
            </a:r>
            <a:r>
              <a:rPr lang="en-US" sz="2000" b="1" i="1" dirty="0" smtClean="0">
                <a:solidFill>
                  <a:srgbClr val="002060"/>
                </a:solidFill>
              </a:rPr>
              <a:t> è il12 </a:t>
            </a:r>
            <a:r>
              <a:rPr lang="en-US" sz="2000" b="1" i="1" dirty="0" err="1" smtClean="0">
                <a:solidFill>
                  <a:srgbClr val="002060"/>
                </a:solidFill>
              </a:rPr>
              <a:t>luglio</a:t>
            </a:r>
            <a:r>
              <a:rPr lang="en-US" sz="2000" b="1" i="1" dirty="0" smtClean="0">
                <a:solidFill>
                  <a:srgbClr val="002060"/>
                </a:solidFill>
              </a:rPr>
              <a:t> 2018</a:t>
            </a:r>
          </a:p>
          <a:p>
            <a:endParaRPr lang="it-IT" sz="2000" b="1" i="1" dirty="0" smtClean="0">
              <a:solidFill>
                <a:srgbClr val="002060"/>
              </a:solidFill>
            </a:endParaRPr>
          </a:p>
          <a:p>
            <a:r>
              <a:rPr lang="it-IT" sz="2000" i="1" dirty="0" smtClean="0">
                <a:solidFill>
                  <a:srgbClr val="002060"/>
                </a:solidFill>
              </a:rPr>
              <a:t>EIT potrà contare,  nel 2018, su un bilancio di 400 milioni di euro - stanziati dal programma europeo per la ricerca e l’innovazione Horizon 2020 - da ripartire tra le sei comunità dell’innovazione (KIC).</a:t>
            </a:r>
            <a:endParaRPr lang="en-US" sz="2000" i="1" dirty="0" smtClean="0">
              <a:solidFill>
                <a:srgbClr val="002060"/>
              </a:solidFill>
            </a:endParaRPr>
          </a:p>
        </p:txBody>
      </p:sp>
      <p:pic>
        <p:nvPicPr>
          <p:cNvPr id="5" name="Picture 4" descr="triangol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76256" y="3429000"/>
            <a:ext cx="2263813" cy="1944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asellaDiTesto 19"/>
          <p:cNvSpPr txBox="1"/>
          <p:nvPr/>
        </p:nvSpPr>
        <p:spPr>
          <a:xfrm>
            <a:off x="0" y="231031"/>
            <a:ext cx="9144000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indent="1588" algn="ctr">
              <a:spcBef>
                <a:spcPts val="3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Kozuka Gothic Pro L" pitchFamily="34" charset="-128"/>
                <a:ea typeface="Kozuka Gothic Pro L" pitchFamily="34" charset="-128"/>
              </a:rPr>
              <a:t>LIFE </a:t>
            </a:r>
            <a:endParaRPr lang="it-IT" sz="2400" b="1" dirty="0" smtClean="0">
              <a:solidFill>
                <a:schemeClr val="bg1"/>
              </a:solidFill>
              <a:latin typeface="Kozuka Gothic Pro L" pitchFamily="34" charset="-128"/>
              <a:ea typeface="Kozuka Gothic Pro L" pitchFamily="34" charset="-128"/>
            </a:endParaRPr>
          </a:p>
        </p:txBody>
      </p:sp>
      <p:sp>
        <p:nvSpPr>
          <p:cNvPr id="21" name="TextBox 13"/>
          <p:cNvSpPr txBox="1"/>
          <p:nvPr/>
        </p:nvSpPr>
        <p:spPr>
          <a:xfrm>
            <a:off x="179512" y="873288"/>
            <a:ext cx="871296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</a:rPr>
              <a:t>LIFE is the EU’s financial instrument supporting environmental, nature conservation and climate action projects throughout the </a:t>
            </a:r>
            <a:endParaRPr lang="en-US" sz="2000" b="1" i="1" dirty="0" smtClean="0">
              <a:solidFill>
                <a:srgbClr val="002060"/>
              </a:solidFill>
            </a:endParaRPr>
          </a:p>
          <a:p>
            <a:r>
              <a:rPr lang="en-US" sz="2000" b="1" i="1" dirty="0" smtClean="0">
                <a:solidFill>
                  <a:srgbClr val="002060"/>
                </a:solidFill>
              </a:rPr>
              <a:t>EU</a:t>
            </a:r>
            <a:r>
              <a:rPr lang="en-US" sz="2000" b="1" i="1" dirty="0" smtClean="0">
                <a:solidFill>
                  <a:srgbClr val="002060"/>
                </a:solidFill>
              </a:rPr>
              <a:t>. Since 1992, LIFE has co-financed more than 4500 projects. For the 2014-2020 funding period, LIFE will contribute approximately €3.4 billion to the protection of the environment and climate</a:t>
            </a:r>
            <a:r>
              <a:rPr lang="en-US" sz="2000" b="1" i="1" dirty="0" smtClean="0">
                <a:solidFill>
                  <a:srgbClr val="002060"/>
                </a:solidFill>
              </a:rPr>
              <a:t>.</a:t>
            </a:r>
          </a:p>
          <a:p>
            <a:endParaRPr lang="en-US" sz="2000" b="1" i="1" dirty="0" smtClean="0">
              <a:solidFill>
                <a:srgbClr val="002060"/>
              </a:solidFill>
            </a:endParaRPr>
          </a:p>
          <a:p>
            <a:r>
              <a:rPr lang="en-US" sz="2000" i="1" dirty="0" smtClean="0">
                <a:solidFill>
                  <a:srgbClr val="002060"/>
                </a:solidFill>
              </a:rPr>
              <a:t>For the next long-term EU budget 2021-2027, the Commission is proposing to increase funding by almost 60% for LIFE, the EU </a:t>
            </a:r>
            <a:r>
              <a:rPr lang="en-US" sz="2000" i="1" dirty="0" err="1" smtClean="0">
                <a:solidFill>
                  <a:srgbClr val="002060"/>
                </a:solidFill>
              </a:rPr>
              <a:t>programme</a:t>
            </a:r>
            <a:r>
              <a:rPr lang="en-US" sz="2000" i="1" dirty="0" smtClean="0">
                <a:solidFill>
                  <a:srgbClr val="002060"/>
                </a:solidFill>
              </a:rPr>
              <a:t> for the environment and climate action.</a:t>
            </a:r>
            <a:endParaRPr lang="en-US" sz="2000" i="1" dirty="0" smtClean="0">
              <a:solidFill>
                <a:srgbClr val="002060"/>
              </a:solidFill>
            </a:endParaRPr>
          </a:p>
        </p:txBody>
      </p:sp>
      <p:pic>
        <p:nvPicPr>
          <p:cNvPr id="7" name="Immagine 6" descr="c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3717032"/>
            <a:ext cx="2736304" cy="23942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5"/>
          <p:cNvGrpSpPr/>
          <p:nvPr/>
        </p:nvGrpSpPr>
        <p:grpSpPr>
          <a:xfrm>
            <a:off x="0" y="836712"/>
            <a:ext cx="9144000" cy="1080120"/>
            <a:chOff x="0" y="5805264"/>
            <a:chExt cx="9144000" cy="1080120"/>
          </a:xfrm>
        </p:grpSpPr>
        <p:pic>
          <p:nvPicPr>
            <p:cNvPr id="4" name="Immagine 3" descr="elementi-locandina.png"/>
            <p:cNvPicPr>
              <a:picLocks noChangeAspect="1"/>
            </p:cNvPicPr>
            <p:nvPr/>
          </p:nvPicPr>
          <p:blipFill>
            <a:blip r:embed="rId3" cstate="print"/>
            <a:srcRect t="7580" b="84071"/>
            <a:stretch>
              <a:fillRect/>
            </a:stretch>
          </p:blipFill>
          <p:spPr>
            <a:xfrm>
              <a:off x="0" y="5805264"/>
              <a:ext cx="9144000" cy="1080120"/>
            </a:xfrm>
            <a:prstGeom prst="rect">
              <a:avLst/>
            </a:prstGeom>
          </p:spPr>
        </p:pic>
        <p:sp>
          <p:nvSpPr>
            <p:cNvPr id="5" name="Rettangolo 4"/>
            <p:cNvSpPr/>
            <p:nvPr/>
          </p:nvSpPr>
          <p:spPr>
            <a:xfrm>
              <a:off x="6516216" y="5805264"/>
              <a:ext cx="2448272" cy="6480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12" name="CasellaDiTesto 11"/>
          <p:cNvSpPr txBox="1"/>
          <p:nvPr/>
        </p:nvSpPr>
        <p:spPr>
          <a:xfrm>
            <a:off x="0" y="231031"/>
            <a:ext cx="9144000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indent="1588" algn="ctr">
              <a:spcBef>
                <a:spcPts val="300"/>
              </a:spcBef>
            </a:pPr>
            <a:r>
              <a:rPr lang="it-IT" sz="2400" b="1" dirty="0" smtClean="0">
                <a:solidFill>
                  <a:schemeClr val="bg1"/>
                </a:solidFill>
                <a:latin typeface="Kozuka Gothic Pro L" pitchFamily="34" charset="-128"/>
                <a:ea typeface="Kozuka Gothic Pro L" pitchFamily="34" charset="-128"/>
              </a:rPr>
              <a:t>BANDI HORIZON 2020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79512" y="1124744"/>
            <a:ext cx="871296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000" b="1" i="1" dirty="0" smtClean="0">
                <a:solidFill>
                  <a:srgbClr val="0070C0"/>
                </a:solidFill>
              </a:rPr>
              <a:t>Sulla </a:t>
            </a:r>
            <a:r>
              <a:rPr lang="it-IT" sz="2000" b="1" i="1" dirty="0" err="1" smtClean="0">
                <a:solidFill>
                  <a:srgbClr val="0070C0"/>
                </a:solidFill>
              </a:rPr>
              <a:t>Mobilita’</a:t>
            </a:r>
            <a:r>
              <a:rPr lang="it-IT" sz="2000" b="1" i="1" dirty="0" smtClean="0">
                <a:solidFill>
                  <a:srgbClr val="0070C0"/>
                </a:solidFill>
              </a:rPr>
              <a:t> sostenibile  i finanziamenti riguardano principalmente i fondi europei ma vi sono anche alcune iniziative locali.</a:t>
            </a:r>
          </a:p>
        </p:txBody>
      </p:sp>
      <p:sp>
        <p:nvSpPr>
          <p:cNvPr id="9" name="TextBox 13"/>
          <p:cNvSpPr txBox="1"/>
          <p:nvPr/>
        </p:nvSpPr>
        <p:spPr>
          <a:xfrm>
            <a:off x="179512" y="1916832"/>
            <a:ext cx="8712968" cy="34778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000" b="1" i="1" dirty="0" smtClean="0">
                <a:solidFill>
                  <a:srgbClr val="0070C0"/>
                </a:solidFill>
              </a:rPr>
              <a:t>In H2020 sono stati lanciati nel 2017/2018 tre pacchetti di </a:t>
            </a:r>
            <a:r>
              <a:rPr lang="it-IT" sz="2000" b="1" i="1" dirty="0" err="1" smtClean="0">
                <a:solidFill>
                  <a:srgbClr val="0070C0"/>
                </a:solidFill>
              </a:rPr>
              <a:t>Call</a:t>
            </a:r>
            <a:r>
              <a:rPr lang="it-IT" sz="2000" b="1" i="1" dirty="0" smtClean="0">
                <a:solidFill>
                  <a:srgbClr val="0070C0"/>
                </a:solidFill>
              </a:rPr>
              <a:t>  per accelerare la transizione ai veicoli a basse e zero emissioni e che riguardano la digitalizzazione e la sicurezza dei trasporti.</a:t>
            </a:r>
          </a:p>
          <a:p>
            <a:endParaRPr lang="it-IT" sz="2000" b="1" i="1" dirty="0" smtClean="0">
              <a:solidFill>
                <a:srgbClr val="0070C0"/>
              </a:solidFill>
            </a:endParaRPr>
          </a:p>
          <a:p>
            <a:pPr algn="ctr"/>
            <a:r>
              <a:rPr lang="en-US" sz="2000" b="1" i="1" dirty="0" smtClean="0">
                <a:solidFill>
                  <a:srgbClr val="FF0000"/>
                </a:solidFill>
              </a:rPr>
              <a:t>Work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Programme</a:t>
            </a:r>
            <a:endParaRPr lang="en-US" sz="2000" b="1" i="1" dirty="0" smtClean="0">
              <a:solidFill>
                <a:srgbClr val="FF0000"/>
              </a:solidFill>
            </a:endParaRPr>
          </a:p>
          <a:p>
            <a:pPr algn="ctr"/>
            <a:r>
              <a:rPr lang="en-US" sz="2000" b="1" i="1" dirty="0" smtClean="0">
                <a:solidFill>
                  <a:srgbClr val="FF0000"/>
                </a:solidFill>
              </a:rPr>
              <a:t>Smart, green and integrated transport</a:t>
            </a:r>
          </a:p>
          <a:p>
            <a:pPr algn="ctr"/>
            <a:endParaRPr lang="it-IT" sz="2000" dirty="0" smtClean="0"/>
          </a:p>
          <a:p>
            <a:pPr algn="ctr"/>
            <a:r>
              <a:rPr lang="en-US" sz="2000" dirty="0" smtClean="0"/>
              <a:t> </a:t>
            </a:r>
            <a:r>
              <a:rPr lang="en-US" sz="2000" i="1" dirty="0" smtClean="0"/>
              <a:t>European Commission Decision C(2017)7124 of 27 October 2017)</a:t>
            </a:r>
          </a:p>
          <a:p>
            <a:pPr algn="ctr"/>
            <a:endParaRPr lang="en-US" sz="2000" i="1" dirty="0" smtClean="0"/>
          </a:p>
          <a:p>
            <a:pPr algn="ctr"/>
            <a:r>
              <a:rPr lang="it-IT" sz="2000" b="1" i="1" dirty="0" smtClean="0">
                <a:solidFill>
                  <a:srgbClr val="FF0000"/>
                </a:solidFill>
                <a:hlinkClick r:id="rId4" action="ppaction://hlinkfile"/>
              </a:rPr>
              <a:t>https://ec.europa.eu/research/participants/data/ref/h2020/wp/2018-2020/main/h2020-wp1820-transport_en.pdf</a:t>
            </a:r>
            <a:endParaRPr lang="it-IT" sz="2000" b="1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5"/>
          <p:cNvGrpSpPr/>
          <p:nvPr/>
        </p:nvGrpSpPr>
        <p:grpSpPr>
          <a:xfrm>
            <a:off x="0" y="836712"/>
            <a:ext cx="9144000" cy="1080120"/>
            <a:chOff x="0" y="5805264"/>
            <a:chExt cx="9144000" cy="1080120"/>
          </a:xfrm>
        </p:grpSpPr>
        <p:pic>
          <p:nvPicPr>
            <p:cNvPr id="4" name="Immagine 3" descr="elementi-locandina.png"/>
            <p:cNvPicPr>
              <a:picLocks noChangeAspect="1"/>
            </p:cNvPicPr>
            <p:nvPr/>
          </p:nvPicPr>
          <p:blipFill>
            <a:blip r:embed="rId3" cstate="print"/>
            <a:srcRect t="7580" b="84071"/>
            <a:stretch>
              <a:fillRect/>
            </a:stretch>
          </p:blipFill>
          <p:spPr>
            <a:xfrm>
              <a:off x="0" y="5805264"/>
              <a:ext cx="9144000" cy="1080120"/>
            </a:xfrm>
            <a:prstGeom prst="rect">
              <a:avLst/>
            </a:prstGeom>
          </p:spPr>
        </p:pic>
        <p:sp>
          <p:nvSpPr>
            <p:cNvPr id="5" name="Rettangolo 4"/>
            <p:cNvSpPr/>
            <p:nvPr/>
          </p:nvSpPr>
          <p:spPr>
            <a:xfrm>
              <a:off x="6516216" y="5805264"/>
              <a:ext cx="2448272" cy="6480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12" name="CasellaDiTesto 11"/>
          <p:cNvSpPr txBox="1"/>
          <p:nvPr/>
        </p:nvSpPr>
        <p:spPr>
          <a:xfrm>
            <a:off x="0" y="231031"/>
            <a:ext cx="9144000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indent="1588" algn="ctr">
              <a:spcBef>
                <a:spcPts val="300"/>
              </a:spcBef>
            </a:pPr>
            <a:r>
              <a:rPr lang="it-IT" sz="2400" b="1" dirty="0" smtClean="0">
                <a:solidFill>
                  <a:schemeClr val="bg1"/>
                </a:solidFill>
                <a:latin typeface="Kozuka Gothic Pro L" pitchFamily="34" charset="-128"/>
                <a:ea typeface="Kozuka Gothic Pro L" pitchFamily="34" charset="-128"/>
              </a:rPr>
              <a:t>BANDI HORIZON 2020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251520" y="3164681"/>
            <a:ext cx="86409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b="1" dirty="0" smtClean="0"/>
              <a:t> BUILDING A LOW-CARBON, CLIMATE RESILIENT FUTURE:  </a:t>
            </a:r>
            <a:r>
              <a:rPr lang="en-US" b="1" u="sng" dirty="0" smtClean="0"/>
              <a:t>LOW-CARBON  AND SUSTAINABLE TRANSPORT</a:t>
            </a:r>
          </a:p>
          <a:p>
            <a:pPr>
              <a:buFontTx/>
              <a:buChar char="-"/>
            </a:pPr>
            <a:endParaRPr lang="en-US" b="1" dirty="0" smtClean="0"/>
          </a:p>
          <a:p>
            <a:pPr>
              <a:buFontTx/>
              <a:buChar char="-"/>
            </a:pPr>
            <a:r>
              <a:rPr lang="en-US" b="1" dirty="0" smtClean="0"/>
              <a:t> SAFE, INTEGRATED AND RESILIENT  TRANSPORT SYSTEMS</a:t>
            </a:r>
          </a:p>
          <a:p>
            <a:pPr>
              <a:buFontTx/>
              <a:buChar char="-"/>
            </a:pPr>
            <a:endParaRPr lang="en-US" b="1" dirty="0" smtClean="0"/>
          </a:p>
          <a:p>
            <a:pPr>
              <a:buFontTx/>
              <a:buChar char="-"/>
            </a:pPr>
            <a:r>
              <a:rPr lang="it-IT" b="1" dirty="0" smtClean="0"/>
              <a:t> GLOBAL LEADERSHIP AND COMPETITIVENESS</a:t>
            </a:r>
          </a:p>
          <a:p>
            <a:pPr>
              <a:buFontTx/>
              <a:buChar char="-"/>
            </a:pPr>
            <a:endParaRPr lang="it-IT" b="1" dirty="0" smtClean="0"/>
          </a:p>
          <a:p>
            <a:pPr>
              <a:buFontTx/>
              <a:buChar char="-"/>
            </a:pPr>
            <a:r>
              <a:rPr lang="it-IT" b="1" dirty="0" smtClean="0"/>
              <a:t> ACCOUNTING FOR THE PEOPLE</a:t>
            </a:r>
          </a:p>
          <a:p>
            <a:endParaRPr lang="it-IT" b="1" dirty="0" smtClean="0"/>
          </a:p>
          <a:p>
            <a:pPr>
              <a:buFontTx/>
              <a:buChar char="-"/>
            </a:pPr>
            <a:r>
              <a:rPr lang="it-IT" b="1" dirty="0" smtClean="0"/>
              <a:t> </a:t>
            </a:r>
            <a:r>
              <a:rPr lang="it-IT" b="1" u="sng" dirty="0" smtClean="0"/>
              <a:t>BLUE GROWTH</a:t>
            </a:r>
            <a:endParaRPr lang="it-IT" u="sng" dirty="0" smtClean="0"/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  <p:sp>
        <p:nvSpPr>
          <p:cNvPr id="14" name="Rettangolo 13"/>
          <p:cNvSpPr/>
          <p:nvPr/>
        </p:nvSpPr>
        <p:spPr>
          <a:xfrm>
            <a:off x="395536" y="1124744"/>
            <a:ext cx="8208911" cy="17543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/>
              <a:t>Call - 2018-2020 Mobility for Growth (MG)</a:t>
            </a:r>
          </a:p>
          <a:p>
            <a:r>
              <a:rPr lang="it-IT" dirty="0" smtClean="0"/>
              <a:t>Qesto bando intende sostenere lo sviluppo di un sistema di trasporti europeo intelligente, che sappia sfruttare le opportunità offerte dalle nuove tecnologie. </a:t>
            </a:r>
          </a:p>
          <a:p>
            <a:endParaRPr lang="it-IT" dirty="0" smtClean="0"/>
          </a:p>
          <a:p>
            <a:r>
              <a:rPr lang="it-IT" dirty="0" smtClean="0"/>
              <a:t>L’obiettivo è far fronte alle sfide future del settore dei trasporti, dalla crescente competizione a livello internazionale ai cambiamenti climatici.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5"/>
          <p:cNvGrpSpPr/>
          <p:nvPr/>
        </p:nvGrpSpPr>
        <p:grpSpPr>
          <a:xfrm>
            <a:off x="0" y="836712"/>
            <a:ext cx="9144000" cy="1080120"/>
            <a:chOff x="0" y="5805264"/>
            <a:chExt cx="9144000" cy="1080120"/>
          </a:xfrm>
        </p:grpSpPr>
        <p:pic>
          <p:nvPicPr>
            <p:cNvPr id="4" name="Immagine 3" descr="elementi-locandina.png"/>
            <p:cNvPicPr>
              <a:picLocks noChangeAspect="1"/>
            </p:cNvPicPr>
            <p:nvPr/>
          </p:nvPicPr>
          <p:blipFill>
            <a:blip r:embed="rId3" cstate="print"/>
            <a:srcRect t="7580" b="84071"/>
            <a:stretch>
              <a:fillRect/>
            </a:stretch>
          </p:blipFill>
          <p:spPr>
            <a:xfrm>
              <a:off x="0" y="5805264"/>
              <a:ext cx="9144000" cy="1080120"/>
            </a:xfrm>
            <a:prstGeom prst="rect">
              <a:avLst/>
            </a:prstGeom>
          </p:spPr>
        </p:pic>
        <p:sp>
          <p:nvSpPr>
            <p:cNvPr id="5" name="Rettangolo 4"/>
            <p:cNvSpPr/>
            <p:nvPr/>
          </p:nvSpPr>
          <p:spPr>
            <a:xfrm>
              <a:off x="6516216" y="5805264"/>
              <a:ext cx="2448272" cy="6480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12" name="CasellaDiTesto 11"/>
          <p:cNvSpPr txBox="1"/>
          <p:nvPr/>
        </p:nvSpPr>
        <p:spPr>
          <a:xfrm>
            <a:off x="0" y="231031"/>
            <a:ext cx="9144000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indent="1588" algn="ctr">
              <a:spcBef>
                <a:spcPts val="300"/>
              </a:spcBef>
            </a:pPr>
            <a:r>
              <a:rPr lang="it-IT" sz="2400" b="1" dirty="0" smtClean="0">
                <a:solidFill>
                  <a:schemeClr val="bg1"/>
                </a:solidFill>
                <a:latin typeface="Kozuka Gothic Pro L" pitchFamily="34" charset="-128"/>
                <a:ea typeface="Kozuka Gothic Pro L" pitchFamily="34" charset="-128"/>
              </a:rPr>
              <a:t>BANDI HORIZON 2020</a:t>
            </a:r>
          </a:p>
        </p:txBody>
      </p:sp>
      <p:sp>
        <p:nvSpPr>
          <p:cNvPr id="8" name="Rectangle 7"/>
          <p:cNvSpPr/>
          <p:nvPr/>
        </p:nvSpPr>
        <p:spPr>
          <a:xfrm>
            <a:off x="251520" y="971436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MG-BG-02-2019  Mobility for Growth - Blue Growth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55576" y="1403484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Ship emission control scenarios, marine environmental impact and mitigation 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475656" y="1795308"/>
          <a:ext cx="2946400" cy="841604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2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444444"/>
                          </a:solidFill>
                          <a:latin typeface="Verdana"/>
                        </a:rPr>
                        <a:t>OPENING 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444444"/>
                          </a:solidFill>
                          <a:latin typeface="Verdana"/>
                        </a:rPr>
                        <a:t>Deadline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87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444444"/>
                          </a:solidFill>
                          <a:latin typeface="Verdana"/>
                        </a:rPr>
                        <a:t>04-Dec-18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444444"/>
                          </a:solidFill>
                          <a:latin typeface="Verdana"/>
                        </a:rPr>
                        <a:t>24-Apr-19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004048" y="1789046"/>
          <a:ext cx="3384376" cy="847866"/>
        </p:xfrm>
        <a:graphic>
          <a:graphicData uri="http://schemas.openxmlformats.org/drawingml/2006/table">
            <a:tbl>
              <a:tblPr/>
              <a:tblGrid>
                <a:gridCol w="33843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6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444444"/>
                          </a:solidFill>
                          <a:latin typeface="Verdana"/>
                        </a:rPr>
                        <a:t>Stages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49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444444"/>
                          </a:solidFill>
                          <a:latin typeface="Verdana"/>
                        </a:rPr>
                        <a:t>SINGLE STAGE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683568" y="2780928"/>
          <a:ext cx="5328592" cy="847866"/>
        </p:xfrm>
        <a:graphic>
          <a:graphicData uri="http://schemas.openxmlformats.org/drawingml/2006/table">
            <a:tbl>
              <a:tblPr/>
              <a:tblGrid>
                <a:gridCol w="53285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6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MECCANISMO DI FINANZIAMENTO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49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444444"/>
                          </a:solidFill>
                          <a:latin typeface="Verdana"/>
                        </a:rPr>
                        <a:t> RIA</a:t>
                      </a:r>
                      <a:r>
                        <a:rPr lang="en-US" sz="1200" b="0" i="0" u="none" strike="noStrike" dirty="0">
                          <a:solidFill>
                            <a:srgbClr val="444444"/>
                          </a:solidFill>
                          <a:latin typeface="Verdana"/>
                        </a:rPr>
                        <a:t> Research and Innovation action</a:t>
                      </a:r>
                      <a:r>
                        <a:rPr lang="en-US" sz="1200" b="0" i="0" u="none" strike="noStrike" dirty="0" smtClean="0">
                          <a:solidFill>
                            <a:srgbClr val="444444"/>
                          </a:solidFill>
                          <a:latin typeface="Verdana"/>
                        </a:rPr>
                        <a:t>: 100</a:t>
                      </a:r>
                      <a:r>
                        <a:rPr lang="en-US" sz="1200" b="0" i="0" u="none" strike="noStrike" dirty="0">
                          <a:solidFill>
                            <a:srgbClr val="444444"/>
                          </a:solidFill>
                          <a:latin typeface="Verdana"/>
                        </a:rPr>
                        <a:t>% COSTI ELEGGIBILI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395536" y="3645024"/>
            <a:ext cx="83529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Azioni costituite principalmente da </a:t>
            </a:r>
            <a:r>
              <a:rPr lang="it-IT" dirty="0" smtClean="0">
                <a:solidFill>
                  <a:srgbClr val="FF0000"/>
                </a:solidFill>
              </a:rPr>
              <a:t>attività volte a stabilire nuove conoscenze e/o esplorare la fattibilità di una nuova o migliore tecnologia, prodotto, processo, servizio o soluzione.</a:t>
            </a:r>
            <a:r>
              <a:rPr lang="it-IT" dirty="0" smtClean="0"/>
              <a:t>  A tal fine esse </a:t>
            </a:r>
            <a:r>
              <a:rPr lang="it-IT" dirty="0" smtClean="0">
                <a:solidFill>
                  <a:srgbClr val="FF0000"/>
                </a:solidFill>
              </a:rPr>
              <a:t>possono includere ricerca di base o applicata</a:t>
            </a:r>
            <a:r>
              <a:rPr lang="it-IT" dirty="0" smtClean="0"/>
              <a:t>, lo sviluppo e l’integrazione tecnologica, test e validazione su di un prototipo in piccola scala in un laboratorio o in ambiente simulato.  I progetti possono contenere dimostrazioni strettamente collegate ma limitate o azioni pilota volte a dimostrare la fattibilità tecnica in un ambiente prossimo all’operativo.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7504" y="5733256"/>
            <a:ext cx="864096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 </a:t>
            </a:r>
            <a:r>
              <a:rPr lang="it-IT" sz="1600" b="1" i="1" dirty="0" smtClean="0">
                <a:solidFill>
                  <a:srgbClr val="00B050"/>
                </a:solidFill>
              </a:rPr>
              <a:t>IA</a:t>
            </a:r>
            <a:r>
              <a:rPr lang="it-IT" sz="1600" i="1" dirty="0" smtClean="0">
                <a:solidFill>
                  <a:srgbClr val="00B050"/>
                </a:solidFill>
              </a:rPr>
              <a:t> Innovation action: 70% COSTI ELEGGIBILI attività volte a produrre piani, progetti  e disegni per prodotti, per processi o servizi nuovi, modificati o migliorati. A tal fine le attività possono comprendere prototipazione, testing, dimostrazione, sperimentazione, validazione del prodotto su larga scala e le prime applicazioni commerciali.   I progetti possono includere attività di ricerca e sviluppo limitate. </a:t>
            </a:r>
            <a:endParaRPr lang="en-US" sz="16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5"/>
          <p:cNvGrpSpPr/>
          <p:nvPr/>
        </p:nvGrpSpPr>
        <p:grpSpPr>
          <a:xfrm>
            <a:off x="0" y="836712"/>
            <a:ext cx="9144000" cy="1080120"/>
            <a:chOff x="0" y="5805264"/>
            <a:chExt cx="9144000" cy="1080120"/>
          </a:xfrm>
        </p:grpSpPr>
        <p:pic>
          <p:nvPicPr>
            <p:cNvPr id="4" name="Immagine 3" descr="elementi-locandina.png"/>
            <p:cNvPicPr>
              <a:picLocks noChangeAspect="1"/>
            </p:cNvPicPr>
            <p:nvPr/>
          </p:nvPicPr>
          <p:blipFill>
            <a:blip r:embed="rId3" cstate="print"/>
            <a:srcRect t="7580" b="84071"/>
            <a:stretch>
              <a:fillRect/>
            </a:stretch>
          </p:blipFill>
          <p:spPr>
            <a:xfrm>
              <a:off x="0" y="5805264"/>
              <a:ext cx="9144000" cy="1080120"/>
            </a:xfrm>
            <a:prstGeom prst="rect">
              <a:avLst/>
            </a:prstGeom>
          </p:spPr>
        </p:pic>
        <p:sp>
          <p:nvSpPr>
            <p:cNvPr id="5" name="Rettangolo 4"/>
            <p:cNvSpPr/>
            <p:nvPr/>
          </p:nvSpPr>
          <p:spPr>
            <a:xfrm>
              <a:off x="6516216" y="5805264"/>
              <a:ext cx="2448272" cy="6480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12" name="CasellaDiTesto 11"/>
          <p:cNvSpPr txBox="1"/>
          <p:nvPr/>
        </p:nvSpPr>
        <p:spPr>
          <a:xfrm>
            <a:off x="0" y="231031"/>
            <a:ext cx="9144000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indent="1588" algn="ctr">
              <a:spcBef>
                <a:spcPts val="300"/>
              </a:spcBef>
            </a:pPr>
            <a:r>
              <a:rPr lang="it-IT" sz="2400" b="1" dirty="0" smtClean="0">
                <a:solidFill>
                  <a:schemeClr val="bg1"/>
                </a:solidFill>
                <a:latin typeface="Kozuka Gothic Pro L" pitchFamily="34" charset="-128"/>
                <a:ea typeface="Kozuka Gothic Pro L" pitchFamily="34" charset="-128"/>
              </a:rPr>
              <a:t>BANDI HORIZON 2020</a:t>
            </a:r>
          </a:p>
        </p:txBody>
      </p:sp>
      <p:sp>
        <p:nvSpPr>
          <p:cNvPr id="8" name="Rectangle 7"/>
          <p:cNvSpPr/>
          <p:nvPr/>
        </p:nvSpPr>
        <p:spPr>
          <a:xfrm>
            <a:off x="251520" y="971436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MG-BG-02-2019  Mobility for Growth - Blue Growth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55576" y="1403484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Ship emission control scenarios, marine environmental impact and mitigation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95536" y="1844824"/>
            <a:ext cx="8352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FOCUS</a:t>
            </a:r>
          </a:p>
          <a:p>
            <a:r>
              <a:rPr lang="it-IT" dirty="0" smtClean="0"/>
              <a:t>Esplorare gli scenari per le possibile tecnologie di riduzione degli inquinanti e le loro potenzialità:  PM,  SO</a:t>
            </a:r>
            <a:r>
              <a:rPr lang="it-IT" baseline="-25000" dirty="0" smtClean="0"/>
              <a:t>2</a:t>
            </a:r>
            <a:r>
              <a:rPr lang="it-IT" dirty="0" smtClean="0"/>
              <a:t>, NOX. 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en-US" dirty="0" smtClean="0"/>
              <a:t> </a:t>
            </a:r>
          </a:p>
          <a:p>
            <a:endParaRPr lang="it-IT" dirty="0" smtClean="0"/>
          </a:p>
          <a:p>
            <a:r>
              <a:rPr lang="it-IT" dirty="0" smtClean="0">
                <a:solidFill>
                  <a:srgbClr val="FF0000"/>
                </a:solidFill>
              </a:rPr>
              <a:t>FOCUS</a:t>
            </a:r>
          </a:p>
          <a:p>
            <a:r>
              <a:rPr lang="en-US" i="1" dirty="0" smtClean="0"/>
              <a:t>PIATTAFORMA TECNOLOGICA WATERNBORNE. .</a:t>
            </a:r>
          </a:p>
          <a:p>
            <a:r>
              <a:rPr lang="en-US" i="1" dirty="0" smtClean="0"/>
              <a:t>INTERNATIONAL COOPERATION. </a:t>
            </a:r>
          </a:p>
          <a:p>
            <a:r>
              <a:rPr lang="en-US" i="1" dirty="0" smtClean="0"/>
              <a:t>PARTICIPATION OF CIVIL SOCIETY.</a:t>
            </a:r>
            <a:r>
              <a:rPr lang="en-US" dirty="0" smtClean="0"/>
              <a:t> </a:t>
            </a:r>
          </a:p>
          <a:p>
            <a:r>
              <a:rPr lang="it-IT" u="sng" dirty="0" smtClean="0"/>
              <a:t>Scenari per regioni vulnerabili (</a:t>
            </a:r>
            <a:r>
              <a:rPr lang="en-US" u="sng" dirty="0" smtClean="0"/>
              <a:t>estuaries and enclosed waters) </a:t>
            </a:r>
          </a:p>
          <a:p>
            <a:endParaRPr lang="it-IT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899592" y="2852936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i="1" dirty="0" smtClean="0"/>
          </a:p>
          <a:p>
            <a:r>
              <a:rPr lang="en-US" i="1" dirty="0" smtClean="0"/>
              <a:t>Open access to source and dispersion model data is encouraged.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55576" y="5877272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 smtClean="0"/>
              <a:t>CERCARE/PROPORSI SUL PORTALE PARTNER SEARCH</a:t>
            </a:r>
            <a:r>
              <a:rPr lang="it-IT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5"/>
          <p:cNvGrpSpPr/>
          <p:nvPr/>
        </p:nvGrpSpPr>
        <p:grpSpPr>
          <a:xfrm>
            <a:off x="0" y="836712"/>
            <a:ext cx="9144000" cy="1080120"/>
            <a:chOff x="0" y="5805264"/>
            <a:chExt cx="9144000" cy="1080120"/>
          </a:xfrm>
        </p:grpSpPr>
        <p:pic>
          <p:nvPicPr>
            <p:cNvPr id="4" name="Immagine 3" descr="elementi-locandina.png"/>
            <p:cNvPicPr>
              <a:picLocks noChangeAspect="1"/>
            </p:cNvPicPr>
            <p:nvPr/>
          </p:nvPicPr>
          <p:blipFill>
            <a:blip r:embed="rId3" cstate="print"/>
            <a:srcRect t="7580" b="84071"/>
            <a:stretch>
              <a:fillRect/>
            </a:stretch>
          </p:blipFill>
          <p:spPr>
            <a:xfrm>
              <a:off x="0" y="5805264"/>
              <a:ext cx="9144000" cy="1080120"/>
            </a:xfrm>
            <a:prstGeom prst="rect">
              <a:avLst/>
            </a:prstGeom>
          </p:spPr>
        </p:pic>
        <p:sp>
          <p:nvSpPr>
            <p:cNvPr id="5" name="Rettangolo 4"/>
            <p:cNvSpPr/>
            <p:nvPr/>
          </p:nvSpPr>
          <p:spPr>
            <a:xfrm>
              <a:off x="6516216" y="5805264"/>
              <a:ext cx="2448272" cy="6480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12" name="CasellaDiTesto 11"/>
          <p:cNvSpPr txBox="1"/>
          <p:nvPr/>
        </p:nvSpPr>
        <p:spPr>
          <a:xfrm>
            <a:off x="0" y="231031"/>
            <a:ext cx="9144000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indent="1588" algn="ctr">
              <a:spcBef>
                <a:spcPts val="300"/>
              </a:spcBef>
            </a:pPr>
            <a:r>
              <a:rPr lang="it-IT" sz="2400" b="1" dirty="0" smtClean="0">
                <a:solidFill>
                  <a:schemeClr val="bg1"/>
                </a:solidFill>
                <a:latin typeface="Kozuka Gothic Pro L" pitchFamily="34" charset="-128"/>
                <a:ea typeface="Kozuka Gothic Pro L" pitchFamily="34" charset="-128"/>
              </a:rPr>
              <a:t>BANDI HORIZON 2020</a:t>
            </a:r>
          </a:p>
        </p:txBody>
      </p:sp>
      <p:sp>
        <p:nvSpPr>
          <p:cNvPr id="8" name="Rectangle 7"/>
          <p:cNvSpPr/>
          <p:nvPr/>
        </p:nvSpPr>
        <p:spPr>
          <a:xfrm>
            <a:off x="251520" y="971436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LC-MG-1-9-2019  Low Carbon - Mobility for Growth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55576" y="1403484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Upgrading transport infrastructure in order to monitor noise and emissions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95536" y="1772816"/>
          <a:ext cx="4386560" cy="1224136"/>
        </p:xfrm>
        <a:graphic>
          <a:graphicData uri="http://schemas.openxmlformats.org/drawingml/2006/table">
            <a:tbl>
              <a:tblPr/>
              <a:tblGrid>
                <a:gridCol w="19442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23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30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444444"/>
                          </a:solidFill>
                          <a:latin typeface="Verdana"/>
                        </a:rPr>
                        <a:t>OPENING 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444444"/>
                          </a:solidFill>
                          <a:latin typeface="Verdana"/>
                        </a:rPr>
                        <a:t>Deadline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410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444444"/>
                          </a:solidFill>
                          <a:latin typeface="Verdana"/>
                        </a:rPr>
                        <a:t>05-Sep-18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444444"/>
                          </a:solidFill>
                          <a:latin typeface="Verdana"/>
                        </a:rPr>
                        <a:t>16 Jan 2019 (First Stage)</a:t>
                      </a: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444444"/>
                          </a:solidFill>
                          <a:latin typeface="Verdana"/>
                        </a:rPr>
                        <a:t>12 Sep 2019 (Second Stage)</a:t>
                      </a:r>
                      <a:endParaRPr lang="en-US" sz="1200" b="0" i="0" u="none" strike="noStrike" dirty="0">
                        <a:solidFill>
                          <a:srgbClr val="444444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004048" y="1789046"/>
          <a:ext cx="3384376" cy="847866"/>
        </p:xfrm>
        <a:graphic>
          <a:graphicData uri="http://schemas.openxmlformats.org/drawingml/2006/table">
            <a:tbl>
              <a:tblPr/>
              <a:tblGrid>
                <a:gridCol w="33843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6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444444"/>
                          </a:solidFill>
                          <a:latin typeface="Verdana"/>
                        </a:rPr>
                        <a:t>Stages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49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444444"/>
                          </a:solidFill>
                          <a:latin typeface="Verdana"/>
                        </a:rPr>
                        <a:t>DOUBLE </a:t>
                      </a:r>
                      <a:r>
                        <a:rPr lang="en-US" sz="1200" b="0" i="0" u="none" strike="noStrike" dirty="0">
                          <a:solidFill>
                            <a:srgbClr val="444444"/>
                          </a:solidFill>
                          <a:latin typeface="Verdana"/>
                        </a:rPr>
                        <a:t>STAGE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683568" y="3140968"/>
          <a:ext cx="5328592" cy="847866"/>
        </p:xfrm>
        <a:graphic>
          <a:graphicData uri="http://schemas.openxmlformats.org/drawingml/2006/table">
            <a:tbl>
              <a:tblPr/>
              <a:tblGrid>
                <a:gridCol w="53285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6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MECCANISMO DI FINANZIAMENTO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49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444444"/>
                          </a:solidFill>
                          <a:latin typeface="Verdana"/>
                        </a:rPr>
                        <a:t> RIA</a:t>
                      </a:r>
                      <a:r>
                        <a:rPr lang="en-US" sz="1200" b="0" i="0" u="none" strike="noStrike" dirty="0">
                          <a:solidFill>
                            <a:srgbClr val="444444"/>
                          </a:solidFill>
                          <a:latin typeface="Verdana"/>
                        </a:rPr>
                        <a:t> Research and Innovation action</a:t>
                      </a:r>
                      <a:r>
                        <a:rPr lang="en-US" sz="1200" b="0" i="0" u="none" strike="noStrike" dirty="0" smtClean="0">
                          <a:solidFill>
                            <a:srgbClr val="444444"/>
                          </a:solidFill>
                          <a:latin typeface="Verdana"/>
                        </a:rPr>
                        <a:t>: 100</a:t>
                      </a:r>
                      <a:r>
                        <a:rPr lang="en-US" sz="1200" b="0" i="0" u="none" strike="noStrike" dirty="0">
                          <a:solidFill>
                            <a:srgbClr val="444444"/>
                          </a:solidFill>
                          <a:latin typeface="Verdana"/>
                        </a:rPr>
                        <a:t>% COSTI ELEGGIBILI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4005064"/>
            <a:ext cx="8892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FOCUS</a:t>
            </a:r>
          </a:p>
          <a:p>
            <a:r>
              <a:rPr lang="en-US" dirty="0" smtClean="0"/>
              <a:t>Noise and emissions from transport affect seriously people's health and environmental ecosystems requiring the implementation of mitigation measures to achieve a higher reduction in all transport . 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7504" y="5157192"/>
            <a:ext cx="88924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AZIONI</a:t>
            </a:r>
          </a:p>
          <a:p>
            <a:r>
              <a:rPr lang="it-IT" i="1" dirty="0" smtClean="0"/>
              <a:t>Plate recognition in real-time of high polluters. New materials. Target di riduzione. </a:t>
            </a:r>
          </a:p>
          <a:p>
            <a:r>
              <a:rPr lang="it-IT" i="1" dirty="0" smtClean="0"/>
              <a:t>TECNOLOGIE PER LA VALUTAZIONE DELLE ESTERNALITA'.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39552" y="6167045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 smtClean="0"/>
              <a:t>SERVE IL GEMELLAGGIO CON PARTECIPANTI A A PROGETTI FINANZIATI DA US DOT. CERCARE/PROPORSI SUL PORTALE PARTNER SEARCH,</a:t>
            </a:r>
            <a:r>
              <a:rPr lang="it-IT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5"/>
          <p:cNvGrpSpPr/>
          <p:nvPr/>
        </p:nvGrpSpPr>
        <p:grpSpPr>
          <a:xfrm>
            <a:off x="0" y="836712"/>
            <a:ext cx="9144000" cy="1080120"/>
            <a:chOff x="0" y="5805264"/>
            <a:chExt cx="9144000" cy="1080120"/>
          </a:xfrm>
        </p:grpSpPr>
        <p:pic>
          <p:nvPicPr>
            <p:cNvPr id="4" name="Immagine 3" descr="elementi-locandina.png"/>
            <p:cNvPicPr>
              <a:picLocks noChangeAspect="1"/>
            </p:cNvPicPr>
            <p:nvPr/>
          </p:nvPicPr>
          <p:blipFill>
            <a:blip r:embed="rId3" cstate="print"/>
            <a:srcRect t="7580" b="84071"/>
            <a:stretch>
              <a:fillRect/>
            </a:stretch>
          </p:blipFill>
          <p:spPr>
            <a:xfrm>
              <a:off x="0" y="5805264"/>
              <a:ext cx="9144000" cy="1080120"/>
            </a:xfrm>
            <a:prstGeom prst="rect">
              <a:avLst/>
            </a:prstGeom>
          </p:spPr>
        </p:pic>
        <p:sp>
          <p:nvSpPr>
            <p:cNvPr id="5" name="Rettangolo 4"/>
            <p:cNvSpPr/>
            <p:nvPr/>
          </p:nvSpPr>
          <p:spPr>
            <a:xfrm>
              <a:off x="6516216" y="5805264"/>
              <a:ext cx="2448272" cy="6480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12" name="CasellaDiTesto 11"/>
          <p:cNvSpPr txBox="1"/>
          <p:nvPr/>
        </p:nvSpPr>
        <p:spPr>
          <a:xfrm>
            <a:off x="0" y="231031"/>
            <a:ext cx="9144000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indent="1588" algn="ctr">
              <a:spcBef>
                <a:spcPts val="300"/>
              </a:spcBef>
            </a:pPr>
            <a:r>
              <a:rPr lang="it-IT" sz="2400" b="1" dirty="0" smtClean="0">
                <a:solidFill>
                  <a:schemeClr val="bg1"/>
                </a:solidFill>
                <a:latin typeface="Kozuka Gothic Pro L" pitchFamily="34" charset="-128"/>
                <a:ea typeface="Kozuka Gothic Pro L" pitchFamily="34" charset="-128"/>
              </a:rPr>
              <a:t>BANDI HORIZON 2020</a:t>
            </a:r>
          </a:p>
        </p:txBody>
      </p:sp>
      <p:sp>
        <p:nvSpPr>
          <p:cNvPr id="10" name="Rettangolo 9"/>
          <p:cNvSpPr/>
          <p:nvPr/>
        </p:nvSpPr>
        <p:spPr>
          <a:xfrm>
            <a:off x="467544" y="908720"/>
            <a:ext cx="8208911" cy="563231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/>
              <a:t>Call - 2018-2020 </a:t>
            </a:r>
            <a:r>
              <a:rPr lang="en-US" b="1" dirty="0" err="1" smtClean="0"/>
              <a:t>Digitising</a:t>
            </a:r>
            <a:r>
              <a:rPr lang="en-US" b="1" dirty="0" smtClean="0"/>
              <a:t> and Transforming European Industry and Services:  Automated Road Transport (DT - ART)</a:t>
            </a:r>
          </a:p>
          <a:p>
            <a:endParaRPr lang="en-US" b="1" dirty="0" smtClean="0"/>
          </a:p>
          <a:p>
            <a:r>
              <a:rPr lang="it-IT" dirty="0" smtClean="0"/>
              <a:t>Scopo del bando è promuovere l’introduzione sul mercato di sistemi di guida automatizzati.  Le tecnologie digitali - come big data,  Internet of Things e intelligenza artificiale - hanno le potenzialità per sviluppare funzioni innovative di guida automatizzata e soluzioni per la mobilità del futuro.</a:t>
            </a:r>
          </a:p>
          <a:p>
            <a:endParaRPr lang="it-IT" dirty="0" smtClean="0"/>
          </a:p>
          <a:p>
            <a:pPr lvl="0"/>
            <a:r>
              <a:rPr lang="en-US" dirty="0" smtClean="0"/>
              <a:t>• DT-ART-03-2019: Human </a:t>
            </a:r>
            <a:r>
              <a:rPr lang="en-US" dirty="0" err="1" smtClean="0"/>
              <a:t>centred</a:t>
            </a:r>
            <a:r>
              <a:rPr lang="en-US" dirty="0" smtClean="0"/>
              <a:t> design for the new driver role in highly automated vehicles: </a:t>
            </a:r>
            <a:r>
              <a:rPr lang="en-US" dirty="0" err="1" smtClean="0"/>
              <a:t>dal</a:t>
            </a:r>
            <a:r>
              <a:rPr lang="en-US" dirty="0" smtClean="0"/>
              <a:t> 4 </a:t>
            </a:r>
            <a:r>
              <a:rPr lang="en-US" dirty="0" err="1" smtClean="0"/>
              <a:t>dicembre</a:t>
            </a:r>
            <a:r>
              <a:rPr lang="en-US" dirty="0" smtClean="0"/>
              <a:t> 2018 al </a:t>
            </a:r>
            <a:r>
              <a:rPr lang="en-US" b="1" dirty="0" smtClean="0"/>
              <a:t>24 </a:t>
            </a:r>
            <a:r>
              <a:rPr lang="en-US" b="1" dirty="0" err="1" smtClean="0"/>
              <a:t>aprile</a:t>
            </a:r>
            <a:r>
              <a:rPr lang="en-US" b="1" dirty="0" smtClean="0"/>
              <a:t> 2019</a:t>
            </a:r>
            <a:r>
              <a:rPr lang="en-US" dirty="0" smtClean="0"/>
              <a:t>;</a:t>
            </a:r>
          </a:p>
          <a:p>
            <a:pPr lvl="0"/>
            <a:r>
              <a:rPr lang="en-US" dirty="0" smtClean="0"/>
              <a:t>• DT-ART-04-2019: Developing and testing shared, connected and cooperative automated vehicle fleets in urban areas for the mobility of all: </a:t>
            </a:r>
            <a:r>
              <a:rPr lang="en-US" dirty="0" err="1" smtClean="0"/>
              <a:t>dal</a:t>
            </a:r>
            <a:r>
              <a:rPr lang="en-US" dirty="0" smtClean="0"/>
              <a:t> 4 </a:t>
            </a:r>
            <a:r>
              <a:rPr lang="en-US" dirty="0" err="1" smtClean="0"/>
              <a:t>dicembre</a:t>
            </a:r>
            <a:r>
              <a:rPr lang="en-US" dirty="0" smtClean="0"/>
              <a:t> 2018 al </a:t>
            </a:r>
            <a:r>
              <a:rPr lang="en-US" b="1" dirty="0" smtClean="0"/>
              <a:t>24 </a:t>
            </a:r>
            <a:r>
              <a:rPr lang="en-US" b="1" dirty="0" err="1" smtClean="0"/>
              <a:t>aprile</a:t>
            </a:r>
            <a:r>
              <a:rPr lang="en-US" b="1" dirty="0" smtClean="0"/>
              <a:t> 2019</a:t>
            </a:r>
            <a:r>
              <a:rPr lang="en-US" dirty="0" smtClean="0"/>
              <a:t>;</a:t>
            </a:r>
          </a:p>
          <a:p>
            <a:pPr lvl="0"/>
            <a:endParaRPr lang="en-US" dirty="0" smtClean="0"/>
          </a:p>
          <a:p>
            <a:r>
              <a:rPr lang="en-US" dirty="0" smtClean="0"/>
              <a:t>• DT-ART-05-2020: Efficient and safe connected and automated heavy-duty vehicles in real logistics operations</a:t>
            </a:r>
          </a:p>
          <a:p>
            <a:r>
              <a:rPr lang="en-US" dirty="0" smtClean="0"/>
              <a:t>• DT-ART-06-2020: Large-scale, cross-border demonstration of highly automated driving functions for passenger cars</a:t>
            </a:r>
          </a:p>
          <a:p>
            <a:r>
              <a:rPr lang="it-IT" i="1" dirty="0" smtClean="0"/>
              <a:t>Le call 2020 con scadenze da essere ancora stabilite</a:t>
            </a:r>
            <a:endParaRPr lang="en-US" i="1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5"/>
          <p:cNvGrpSpPr/>
          <p:nvPr/>
        </p:nvGrpSpPr>
        <p:grpSpPr>
          <a:xfrm>
            <a:off x="0" y="836712"/>
            <a:ext cx="9144000" cy="1080120"/>
            <a:chOff x="0" y="5805264"/>
            <a:chExt cx="9144000" cy="1080120"/>
          </a:xfrm>
        </p:grpSpPr>
        <p:pic>
          <p:nvPicPr>
            <p:cNvPr id="4" name="Immagine 3" descr="elementi-locandina.png"/>
            <p:cNvPicPr>
              <a:picLocks noChangeAspect="1"/>
            </p:cNvPicPr>
            <p:nvPr/>
          </p:nvPicPr>
          <p:blipFill>
            <a:blip r:embed="rId3" cstate="print"/>
            <a:srcRect t="7580" b="84071"/>
            <a:stretch>
              <a:fillRect/>
            </a:stretch>
          </p:blipFill>
          <p:spPr>
            <a:xfrm>
              <a:off x="0" y="5805264"/>
              <a:ext cx="9144000" cy="1080120"/>
            </a:xfrm>
            <a:prstGeom prst="rect">
              <a:avLst/>
            </a:prstGeom>
          </p:spPr>
        </p:pic>
        <p:sp>
          <p:nvSpPr>
            <p:cNvPr id="5" name="Rettangolo 4"/>
            <p:cNvSpPr/>
            <p:nvPr/>
          </p:nvSpPr>
          <p:spPr>
            <a:xfrm>
              <a:off x="6516216" y="5805264"/>
              <a:ext cx="2448272" cy="6480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12" name="CasellaDiTesto 11"/>
          <p:cNvSpPr txBox="1"/>
          <p:nvPr/>
        </p:nvSpPr>
        <p:spPr>
          <a:xfrm>
            <a:off x="0" y="231031"/>
            <a:ext cx="9144000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indent="1588" algn="ctr">
              <a:spcBef>
                <a:spcPts val="300"/>
              </a:spcBef>
            </a:pPr>
            <a:r>
              <a:rPr lang="it-IT" sz="2400" b="1" dirty="0" smtClean="0">
                <a:solidFill>
                  <a:schemeClr val="bg1"/>
                </a:solidFill>
                <a:latin typeface="Kozuka Gothic Pro L" pitchFamily="34" charset="-128"/>
                <a:ea typeface="Kozuka Gothic Pro L" pitchFamily="34" charset="-128"/>
              </a:rPr>
              <a:t>BANDI HORIZON 2020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764704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DT-ART-04-2019 </a:t>
            </a:r>
            <a:r>
              <a:rPr lang="en-US" b="1" dirty="0" err="1" smtClean="0"/>
              <a:t>Digiting</a:t>
            </a:r>
            <a:r>
              <a:rPr lang="en-US" b="1" dirty="0" smtClean="0"/>
              <a:t> and Transforming - Automated Road Transport (DT - ART)</a:t>
            </a:r>
          </a:p>
        </p:txBody>
      </p:sp>
      <p:sp>
        <p:nvSpPr>
          <p:cNvPr id="9" name="Rectangle 8"/>
          <p:cNvSpPr/>
          <p:nvPr/>
        </p:nvSpPr>
        <p:spPr>
          <a:xfrm>
            <a:off x="179512" y="1052736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Developing and testing shared, connected and cooperative automated vehicle fleets in urban areas for the mobility of all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259632" y="1772816"/>
          <a:ext cx="3522464" cy="665749"/>
        </p:xfrm>
        <a:graphic>
          <a:graphicData uri="http://schemas.openxmlformats.org/drawingml/2006/table">
            <a:tbl>
              <a:tblPr/>
              <a:tblGrid>
                <a:gridCol w="20041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83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444444"/>
                          </a:solidFill>
                          <a:latin typeface="Verdana"/>
                        </a:rPr>
                        <a:t>OPENING 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444444"/>
                          </a:solidFill>
                          <a:latin typeface="Verdana"/>
                        </a:rPr>
                        <a:t>Deadline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2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444444"/>
                          </a:solidFill>
                          <a:latin typeface="Verdana"/>
                        </a:rPr>
                        <a:t>04-Dec-18	</a:t>
                      </a:r>
                      <a:endParaRPr lang="en-US" sz="1200" b="0" i="0" u="none" strike="noStrike" dirty="0">
                        <a:solidFill>
                          <a:srgbClr val="444444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444444"/>
                          </a:solidFill>
                          <a:latin typeface="Verdana"/>
                        </a:rPr>
                        <a:t>24-Apr-19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004048" y="1789046"/>
          <a:ext cx="3384376" cy="650222"/>
        </p:xfrm>
        <a:graphic>
          <a:graphicData uri="http://schemas.openxmlformats.org/drawingml/2006/table">
            <a:tbl>
              <a:tblPr/>
              <a:tblGrid>
                <a:gridCol w="33843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045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444444"/>
                          </a:solidFill>
                          <a:latin typeface="Verdana"/>
                        </a:rPr>
                        <a:t>Stages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73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444444"/>
                          </a:solidFill>
                          <a:latin typeface="Verdana"/>
                        </a:rPr>
                        <a:t>SINGLE </a:t>
                      </a:r>
                      <a:r>
                        <a:rPr lang="en-US" sz="1200" b="0" i="0" u="none" strike="noStrike" dirty="0">
                          <a:solidFill>
                            <a:srgbClr val="444444"/>
                          </a:solidFill>
                          <a:latin typeface="Verdana"/>
                        </a:rPr>
                        <a:t>STAGE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691680" y="2564904"/>
          <a:ext cx="5328592" cy="847866"/>
        </p:xfrm>
        <a:graphic>
          <a:graphicData uri="http://schemas.openxmlformats.org/drawingml/2006/table">
            <a:tbl>
              <a:tblPr/>
              <a:tblGrid>
                <a:gridCol w="53285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67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MECCANISMO DI FINANZIAMENTO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49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444444"/>
                          </a:solidFill>
                          <a:latin typeface="Verdana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rgbClr val="444444"/>
                          </a:solidFill>
                          <a:latin typeface="Verdana"/>
                        </a:rPr>
                        <a:t> IA Innovation action: 70% COSTI ELEGGIBILI</a:t>
                      </a:r>
                      <a:endParaRPr lang="en-US" sz="1200" b="0" i="0" u="none" strike="noStrike" dirty="0">
                        <a:solidFill>
                          <a:srgbClr val="444444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0" y="3723997"/>
            <a:ext cx="8892480" cy="258532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FOCUS</a:t>
            </a:r>
          </a:p>
          <a:p>
            <a:r>
              <a:rPr lang="en-US" i="1" dirty="0" smtClean="0">
                <a:solidFill>
                  <a:srgbClr val="7030A0"/>
                </a:solidFill>
              </a:rPr>
              <a:t>Test robustness, reliability and safety of shared highly automated vehicle fleets that are operating in semi-open or open environments focusing on the interaction with other road users, including pedestrians, cyclists and public transport systems. </a:t>
            </a:r>
            <a:r>
              <a:rPr lang="en-US" dirty="0" smtClean="0"/>
              <a:t>The fleets should consist of electrified vehicles. Synergies with advanced energy efficient, smart and multimodal mobility concepts should be actively developed. Fleet management should include operational </a:t>
            </a:r>
            <a:r>
              <a:rPr lang="en-US" dirty="0" err="1" smtClean="0"/>
              <a:t>optimisation</a:t>
            </a:r>
            <a:r>
              <a:rPr lang="en-US" dirty="0" smtClean="0"/>
              <a:t> as well as energy management</a:t>
            </a:r>
            <a:r>
              <a:rPr lang="en-US" i="1" dirty="0" smtClean="0">
                <a:solidFill>
                  <a:srgbClr val="7030A0"/>
                </a:solidFill>
              </a:rPr>
              <a:t>. Fleet tests should consider the entire "functional urban area" </a:t>
            </a:r>
            <a:r>
              <a:rPr lang="en-US" dirty="0" smtClean="0"/>
              <a:t>and explicitly include feeder services and other collective transport options in </a:t>
            </a:r>
            <a:r>
              <a:rPr lang="en-US" dirty="0" err="1" smtClean="0"/>
              <a:t>peri</a:t>
            </a:r>
            <a:r>
              <a:rPr lang="en-US" dirty="0" smtClean="0"/>
              <a:t>-urban and low-density urban areas.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5"/>
          <p:cNvGrpSpPr/>
          <p:nvPr/>
        </p:nvGrpSpPr>
        <p:grpSpPr>
          <a:xfrm>
            <a:off x="0" y="836712"/>
            <a:ext cx="9144000" cy="1080120"/>
            <a:chOff x="0" y="5805264"/>
            <a:chExt cx="9144000" cy="1080120"/>
          </a:xfrm>
        </p:grpSpPr>
        <p:pic>
          <p:nvPicPr>
            <p:cNvPr id="4" name="Immagine 3" descr="elementi-locandina.png"/>
            <p:cNvPicPr>
              <a:picLocks noChangeAspect="1"/>
            </p:cNvPicPr>
            <p:nvPr/>
          </p:nvPicPr>
          <p:blipFill>
            <a:blip r:embed="rId3" cstate="print"/>
            <a:srcRect t="7580" b="84071"/>
            <a:stretch>
              <a:fillRect/>
            </a:stretch>
          </p:blipFill>
          <p:spPr>
            <a:xfrm>
              <a:off x="0" y="5805264"/>
              <a:ext cx="9144000" cy="1080120"/>
            </a:xfrm>
            <a:prstGeom prst="rect">
              <a:avLst/>
            </a:prstGeom>
          </p:spPr>
        </p:pic>
        <p:sp>
          <p:nvSpPr>
            <p:cNvPr id="5" name="Rettangolo 4"/>
            <p:cNvSpPr/>
            <p:nvPr/>
          </p:nvSpPr>
          <p:spPr>
            <a:xfrm>
              <a:off x="6516216" y="5805264"/>
              <a:ext cx="2448272" cy="6480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12" name="CasellaDiTesto 11"/>
          <p:cNvSpPr txBox="1"/>
          <p:nvPr/>
        </p:nvSpPr>
        <p:spPr>
          <a:xfrm>
            <a:off x="0" y="231031"/>
            <a:ext cx="9144000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indent="1588" algn="ctr">
              <a:spcBef>
                <a:spcPts val="300"/>
              </a:spcBef>
            </a:pPr>
            <a:r>
              <a:rPr lang="it-IT" sz="2400" b="1" dirty="0" smtClean="0">
                <a:solidFill>
                  <a:schemeClr val="bg1"/>
                </a:solidFill>
                <a:latin typeface="Kozuka Gothic Pro L" pitchFamily="34" charset="-128"/>
                <a:ea typeface="Kozuka Gothic Pro L" pitchFamily="34" charset="-128"/>
              </a:rPr>
              <a:t>BANDI HORIZON 2020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89942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DT-ART-04-2019 </a:t>
            </a:r>
            <a:r>
              <a:rPr lang="en-US" b="1" dirty="0" err="1" smtClean="0"/>
              <a:t>Digiting</a:t>
            </a:r>
            <a:r>
              <a:rPr lang="en-US" b="1" dirty="0" smtClean="0"/>
              <a:t> and Transforming - Automated Road Transport (DT - ART)</a:t>
            </a:r>
          </a:p>
        </p:txBody>
      </p:sp>
      <p:sp>
        <p:nvSpPr>
          <p:cNvPr id="9" name="Rectangle 8"/>
          <p:cNvSpPr/>
          <p:nvPr/>
        </p:nvSpPr>
        <p:spPr>
          <a:xfrm>
            <a:off x="179512" y="1558533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Developing and testing shared, connected and cooperative automated vehicle fleets in urban areas for the mobility of all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7504" y="2492896"/>
            <a:ext cx="88924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AZIONI</a:t>
            </a:r>
          </a:p>
          <a:p>
            <a:r>
              <a:rPr lang="en-US" i="1" dirty="0" smtClean="0"/>
              <a:t>Proposals will test the overall mobility impact, in particular, how shared mobility solutions using connected and cooperative automated vehicles can contribute to a more sustainable, inclusive, and safe mobility system and help residents of a city/region (in particular less mobile persons, elderly and children) to increase mobility and improve urban freight transport efficiency. </a:t>
            </a:r>
          </a:p>
          <a:p>
            <a:r>
              <a:rPr lang="en-US" i="1" dirty="0" smtClean="0">
                <a:solidFill>
                  <a:srgbClr val="7030A0"/>
                </a:solidFill>
              </a:rPr>
              <a:t>Proposed actions will help to reduce the total number of passenger cars and goods km in cities, overall CO2 and air pollutant emissions and energy consumption.</a:t>
            </a:r>
          </a:p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33478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i="1" dirty="0" smtClean="0"/>
              <a:t>SERVE IL GEMELLAGGIO CON PARTECIPANTI A A PROGETTI FINANZIATI DA US DOT. CERCARE/PROPORSI SUL PORTALE PARTNER SEARCH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Tramont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35969D0-6371-46AB-AB2A-88B73836F0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1687</Words>
  <Application>Microsoft Office PowerPoint</Application>
  <PresentationFormat>Presentazione su schermo (4:3)</PresentationFormat>
  <Paragraphs>172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Verve</vt:lpstr>
      <vt:lpstr>EXpert PAnel for Polluting Emissions Reduction - EXPAPER 21 – 22  Maggio  2018 CNR   Istituto Motori -  Napoli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2014-01-20T10:24:26Z</dcterms:created>
  <dcterms:modified xsi:type="dcterms:W3CDTF">2018-07-03T12:19:07Z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